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8" r:id="rId2"/>
    <p:sldId id="261" r:id="rId3"/>
    <p:sldId id="267" r:id="rId4"/>
    <p:sldId id="277" r:id="rId5"/>
    <p:sldId id="279" r:id="rId6"/>
    <p:sldId id="278" r:id="rId7"/>
    <p:sldId id="268" r:id="rId8"/>
    <p:sldId id="276" r:id="rId9"/>
    <p:sldId id="275" r:id="rId10"/>
    <p:sldId id="273" r:id="rId11"/>
    <p:sldId id="274" r:id="rId12"/>
    <p:sldId id="272" r:id="rId13"/>
    <p:sldId id="271" r:id="rId14"/>
    <p:sldId id="270" r:id="rId15"/>
    <p:sldId id="282" r:id="rId16"/>
    <p:sldId id="284" r:id="rId17"/>
    <p:sldId id="283" r:id="rId18"/>
    <p:sldId id="269" r:id="rId19"/>
    <p:sldId id="285" r:id="rId20"/>
    <p:sldId id="286" r:id="rId21"/>
    <p:sldId id="26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8D"/>
    <a:srgbClr val="595149"/>
    <a:srgbClr val="F19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2" autoAdjust="0"/>
    <p:restoredTop sz="83705" autoAdjust="0"/>
  </p:normalViewPr>
  <p:slideViewPr>
    <p:cSldViewPr snapToGrid="0">
      <p:cViewPr varScale="1">
        <p:scale>
          <a:sx n="95" d="100"/>
          <a:sy n="95" d="100"/>
        </p:scale>
        <p:origin x="11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4F44D-F02B-4DB1-B80B-549087320326}" type="datetimeFigureOut">
              <a:rPr lang="zh-TW" altLang="en-US" smtClean="0"/>
              <a:t>2021/12/27</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5FACB-154B-4531-AC08-C46013AEE913}" type="slidenum">
              <a:rPr lang="zh-TW" altLang="en-US" smtClean="0"/>
              <a:t>‹#›</a:t>
            </a:fld>
            <a:endParaRPr lang="zh-TW" altLang="en-US"/>
          </a:p>
        </p:txBody>
      </p:sp>
    </p:spTree>
    <p:extLst>
      <p:ext uri="{BB962C8B-B14F-4D97-AF65-F5344CB8AC3E}">
        <p14:creationId xmlns:p14="http://schemas.microsoft.com/office/powerpoint/2010/main" val="19534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zh.wikipedia.org/wiki/%E9%9B%BB%E8%85%A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對顯示產品進行全面的人因評估包含三個因素：使用者生產力</a:t>
            </a:r>
            <a:r>
              <a:rPr lang="en-US" altLang="zh-TW" dirty="0">
                <a:latin typeface="Times New Roman" panose="02020603050405020304" pitchFamily="18" charset="0"/>
                <a:cs typeface="Times New Roman" panose="02020603050405020304" pitchFamily="18" charset="0"/>
              </a:rPr>
              <a:t>(productivity) </a:t>
            </a:r>
            <a:r>
              <a:rPr lang="zh-TW" altLang="en-US" dirty="0">
                <a:latin typeface="Times New Roman" panose="02020603050405020304" pitchFamily="18" charset="0"/>
                <a:cs typeface="Times New Roman" panose="02020603050405020304" pitchFamily="18" charset="0"/>
              </a:rPr>
              <a:t>、安全性和幸福感</a:t>
            </a:r>
            <a:r>
              <a:rPr lang="en-US" altLang="zh-TW" dirty="0">
                <a:latin typeface="Times New Roman" panose="02020603050405020304" pitchFamily="18" charset="0"/>
                <a:cs typeface="Times New Roman" panose="02020603050405020304" pitchFamily="18" charset="0"/>
              </a:rPr>
              <a:t>(</a:t>
            </a:r>
            <a:r>
              <a:rPr lang="en-US" altLang="zh-TW" dirty="0" err="1">
                <a:latin typeface="Times New Roman" panose="02020603050405020304" pitchFamily="18" charset="0"/>
                <a:cs typeface="Times New Roman" panose="02020603050405020304" pitchFamily="18" charset="0"/>
              </a:rPr>
              <a:t>Toomingas</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2014)</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5"/>
          </p:nvPr>
        </p:nvSpPr>
        <p:spPr/>
        <p:txBody>
          <a:bodyPr/>
          <a:lstStyle/>
          <a:p>
            <a:fld id="{58C5FACB-154B-4531-AC08-C46013AEE913}" type="slidenum">
              <a:rPr lang="zh-TW" altLang="en-US" smtClean="0"/>
              <a:t>2</a:t>
            </a:fld>
            <a:endParaRPr lang="zh-TW" altLang="en-US"/>
          </a:p>
        </p:txBody>
      </p:sp>
    </p:spTree>
    <p:extLst>
      <p:ext uri="{BB962C8B-B14F-4D97-AF65-F5344CB8AC3E}">
        <p14:creationId xmlns:p14="http://schemas.microsoft.com/office/powerpoint/2010/main" val="379578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8C5FACB-154B-4531-AC08-C46013AEE913}" type="slidenum">
              <a:rPr lang="zh-TW" altLang="en-US" smtClean="0"/>
              <a:t>14</a:t>
            </a:fld>
            <a:endParaRPr lang="zh-TW" altLang="en-US"/>
          </a:p>
        </p:txBody>
      </p:sp>
    </p:spTree>
    <p:extLst>
      <p:ext uri="{BB962C8B-B14F-4D97-AF65-F5344CB8AC3E}">
        <p14:creationId xmlns:p14="http://schemas.microsoft.com/office/powerpoint/2010/main" val="1175955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8C5FACB-154B-4531-AC08-C46013AEE913}" type="slidenum">
              <a:rPr lang="zh-TW" altLang="en-US" smtClean="0"/>
              <a:t>15</a:t>
            </a:fld>
            <a:endParaRPr lang="zh-TW" altLang="en-US"/>
          </a:p>
        </p:txBody>
      </p:sp>
    </p:spTree>
    <p:extLst>
      <p:ext uri="{BB962C8B-B14F-4D97-AF65-F5344CB8AC3E}">
        <p14:creationId xmlns:p14="http://schemas.microsoft.com/office/powerpoint/2010/main" val="1286757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每個顯示器曲率的觀看距離、視野和視角。</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因變量的主要和交互影響。 構建了兩個回歸模型，並比較了它們的斜率，以檢查 </a:t>
            </a:r>
            <a:r>
              <a:rPr lang="en-US" altLang="zh-TW" dirty="0"/>
              <a:t>1 </a:t>
            </a:r>
            <a:r>
              <a:rPr lang="zh-TW" altLang="en-US" dirty="0"/>
              <a:t>小時校對期間的速度</a:t>
            </a:r>
            <a:r>
              <a:rPr lang="en-US" altLang="zh-TW" dirty="0"/>
              <a:t>-</a:t>
            </a:r>
            <a:r>
              <a:rPr lang="zh-TW" altLang="en-US" dirty="0"/>
              <a:t>精度權衡</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field of view</a:t>
            </a:r>
            <a:r>
              <a:rPr lang="zh-TW" altLang="en-US" dirty="0"/>
              <a:t>視野</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觀看視角為零，可能是他的角度對於觀看者來說是正好平面的</a:t>
            </a:r>
          </a:p>
        </p:txBody>
      </p:sp>
      <p:sp>
        <p:nvSpPr>
          <p:cNvPr id="4" name="投影片編號版面配置區 3"/>
          <p:cNvSpPr>
            <a:spLocks noGrp="1"/>
          </p:cNvSpPr>
          <p:nvPr>
            <p:ph type="sldNum" sz="quarter" idx="5"/>
          </p:nvPr>
        </p:nvSpPr>
        <p:spPr/>
        <p:txBody>
          <a:bodyPr/>
          <a:lstStyle/>
          <a:p>
            <a:fld id="{58C5FACB-154B-4531-AC08-C46013AEE913}" type="slidenum">
              <a:rPr lang="zh-TW" altLang="en-US" smtClean="0"/>
              <a:t>16</a:t>
            </a:fld>
            <a:endParaRPr lang="zh-TW" altLang="en-US"/>
          </a:p>
        </p:txBody>
      </p:sp>
    </p:spTree>
    <p:extLst>
      <p:ext uri="{BB962C8B-B14F-4D97-AF65-F5344CB8AC3E}">
        <p14:creationId xmlns:p14="http://schemas.microsoft.com/office/powerpoint/2010/main" val="1601576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任務持續時間顯著影響額外空間識別（</a:t>
            </a:r>
            <a:r>
              <a:rPr lang="en-US" altLang="zh-TW" dirty="0"/>
              <a:t>p = 0.009</a:t>
            </a:r>
            <a:r>
              <a:rPr lang="zh-TW" altLang="en-US" dirty="0"/>
              <a:t>）</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58C5FACB-154B-4531-AC08-C46013AEE913}" type="slidenum">
              <a:rPr lang="zh-TW" altLang="en-US" smtClean="0"/>
              <a:t>17</a:t>
            </a:fld>
            <a:endParaRPr lang="zh-TW" altLang="en-US"/>
          </a:p>
        </p:txBody>
      </p:sp>
    </p:spTree>
    <p:extLst>
      <p:ext uri="{BB962C8B-B14F-4D97-AF65-F5344CB8AC3E}">
        <p14:creationId xmlns:p14="http://schemas.microsoft.com/office/powerpoint/2010/main" val="78904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主要在講距離的建議</a:t>
            </a:r>
            <a:endParaRPr lang="en-US" altLang="zh-TW" dirty="0"/>
          </a:p>
          <a:p>
            <a:r>
              <a:rPr lang="zh-TW" altLang="en-US" dirty="0"/>
              <a:t>距離對應到曲度的效果</a:t>
            </a:r>
          </a:p>
        </p:txBody>
      </p:sp>
      <p:sp>
        <p:nvSpPr>
          <p:cNvPr id="4" name="投影片編號版面配置區 3"/>
          <p:cNvSpPr>
            <a:spLocks noGrp="1"/>
          </p:cNvSpPr>
          <p:nvPr>
            <p:ph type="sldNum" sz="quarter" idx="5"/>
          </p:nvPr>
        </p:nvSpPr>
        <p:spPr/>
        <p:txBody>
          <a:bodyPr/>
          <a:lstStyle/>
          <a:p>
            <a:fld id="{58C5FACB-154B-4531-AC08-C46013AEE913}" type="slidenum">
              <a:rPr lang="zh-TW" altLang="en-US" smtClean="0"/>
              <a:t>3</a:t>
            </a:fld>
            <a:endParaRPr lang="zh-TW" altLang="en-US"/>
          </a:p>
        </p:txBody>
      </p:sp>
    </p:spTree>
    <p:extLst>
      <p:ext uri="{BB962C8B-B14F-4D97-AF65-F5344CB8AC3E}">
        <p14:creationId xmlns:p14="http://schemas.microsoft.com/office/powerpoint/2010/main" val="683276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VDT</a:t>
            </a:r>
            <a:r>
              <a:rPr lang="zh-TW" altLang="en-US" sz="1200" b="0" i="0" kern="1200" dirty="0">
                <a:solidFill>
                  <a:schemeClr val="tx1"/>
                </a:solidFill>
                <a:effectLst/>
                <a:latin typeface="+mn-lt"/>
                <a:ea typeface="+mn-ea"/>
                <a:cs typeface="+mn-cs"/>
              </a:rPr>
              <a:t>是</a:t>
            </a:r>
            <a:r>
              <a:rPr lang="en-US" altLang="zh-TW" sz="1200" b="0" i="0" kern="1200" dirty="0">
                <a:solidFill>
                  <a:schemeClr val="tx1"/>
                </a:solidFill>
                <a:effectLst/>
                <a:latin typeface="+mn-lt"/>
                <a:ea typeface="+mn-ea"/>
                <a:cs typeface="+mn-cs"/>
              </a:rPr>
              <a:t>Visual Display Terminals</a:t>
            </a:r>
            <a:r>
              <a:rPr lang="zh-TW" altLang="en-US" sz="1200" b="0" i="0" kern="1200" dirty="0">
                <a:solidFill>
                  <a:schemeClr val="tx1"/>
                </a:solidFill>
                <a:effectLst/>
                <a:latin typeface="+mn-lt"/>
                <a:ea typeface="+mn-ea"/>
                <a:cs typeface="+mn-cs"/>
              </a:rPr>
              <a:t>的略稱，意思是指個人電腦、手機、電視遊戲機等電子設備的視頻顯示終端。</a:t>
            </a:r>
            <a:endParaRPr lang="zh-TW" altLang="en-US" dirty="0"/>
          </a:p>
          <a:p>
            <a:endParaRPr lang="en-US" altLang="zh-TW" dirty="0"/>
          </a:p>
          <a:p>
            <a:r>
              <a:rPr lang="en-US" altLang="zh-TW" dirty="0"/>
              <a:t>3.</a:t>
            </a:r>
            <a:r>
              <a:rPr lang="zh-TW" altLang="en-US" dirty="0"/>
              <a:t>螢幕曲率半徑內的</a:t>
            </a:r>
            <a:r>
              <a:rPr lang="en-US" altLang="zh-TW" dirty="0"/>
              <a:t>VD</a:t>
            </a:r>
            <a:r>
              <a:rPr lang="zh-TW" altLang="en-US" dirty="0"/>
              <a:t>都相近代表螢幕每一處對使用者的距離都是相等的，可以由距離調整。</a:t>
            </a:r>
            <a:endParaRPr lang="en-US" altLang="zh-TW" dirty="0"/>
          </a:p>
          <a:p>
            <a:r>
              <a:rPr lang="en-US" altLang="zh-TW" dirty="0"/>
              <a:t>4.</a:t>
            </a:r>
            <a:r>
              <a:rPr lang="zh-TW" altLang="en-US" sz="1200" b="0" i="0" kern="1200" dirty="0">
                <a:solidFill>
                  <a:schemeClr val="tx1"/>
                </a:solidFill>
                <a:effectLst/>
                <a:latin typeface="+mn-lt"/>
                <a:ea typeface="+mn-ea"/>
                <a:cs typeface="+mn-cs"/>
              </a:rPr>
              <a:t>人們在專注於</a:t>
            </a:r>
            <a:r>
              <a:rPr lang="zh-TW" altLang="en-US" sz="1200" b="0" i="0" u="none" strike="noStrike" kern="1200" dirty="0">
                <a:solidFill>
                  <a:schemeClr val="tx1"/>
                </a:solidFill>
                <a:effectLst/>
                <a:latin typeface="+mn-lt"/>
                <a:ea typeface="+mn-ea"/>
                <a:cs typeface="+mn-cs"/>
                <a:hlinkClick r:id="rId3" tooltip="電腦"/>
              </a:rPr>
              <a:t>電腦</a:t>
            </a:r>
            <a:r>
              <a:rPr lang="zh-TW" altLang="en-US" sz="1200" b="0" i="0" kern="1200" dirty="0">
                <a:solidFill>
                  <a:schemeClr val="tx1"/>
                </a:solidFill>
                <a:effectLst/>
                <a:latin typeface="+mn-lt"/>
                <a:ea typeface="+mn-ea"/>
                <a:cs typeface="+mn-cs"/>
              </a:rPr>
              <a:t>工作的時候，不會像平常一樣頻繁眨眼，進而就導致眼球乾燥，眼睛疲勞。頭疼、頸部疼痛、視覺重影，以及間歇性視覺模糊</a:t>
            </a:r>
            <a:endParaRPr lang="zh-TW" altLang="en-US" dirty="0"/>
          </a:p>
        </p:txBody>
      </p:sp>
      <p:sp>
        <p:nvSpPr>
          <p:cNvPr id="4" name="投影片編號版面配置區 3"/>
          <p:cNvSpPr>
            <a:spLocks noGrp="1"/>
          </p:cNvSpPr>
          <p:nvPr>
            <p:ph type="sldNum" sz="quarter" idx="5"/>
          </p:nvPr>
        </p:nvSpPr>
        <p:spPr/>
        <p:txBody>
          <a:bodyPr/>
          <a:lstStyle/>
          <a:p>
            <a:fld id="{58C5FACB-154B-4531-AC08-C46013AEE913}" type="slidenum">
              <a:rPr lang="zh-TW" altLang="en-US" smtClean="0"/>
              <a:t>4</a:t>
            </a:fld>
            <a:endParaRPr lang="zh-TW" altLang="en-US"/>
          </a:p>
        </p:txBody>
      </p:sp>
    </p:spTree>
    <p:extLst>
      <p:ext uri="{BB962C8B-B14F-4D97-AF65-F5344CB8AC3E}">
        <p14:creationId xmlns:p14="http://schemas.microsoft.com/office/powerpoint/2010/main" val="274006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solidFill>
                  <a:srgbClr val="FF0000"/>
                </a:solidFill>
              </a:rPr>
              <a:t>視覺不適可能是看到醜八怪鄵成的，跟痛是兩個概念。</a:t>
            </a:r>
            <a:endParaRPr lang="zh-TW" altLang="en-US" dirty="0"/>
          </a:p>
        </p:txBody>
      </p:sp>
      <p:sp>
        <p:nvSpPr>
          <p:cNvPr id="4" name="投影片編號版面配置區 3"/>
          <p:cNvSpPr>
            <a:spLocks noGrp="1"/>
          </p:cNvSpPr>
          <p:nvPr>
            <p:ph type="sldNum" sz="quarter" idx="5"/>
          </p:nvPr>
        </p:nvSpPr>
        <p:spPr/>
        <p:txBody>
          <a:bodyPr/>
          <a:lstStyle/>
          <a:p>
            <a:fld id="{58C5FACB-154B-4531-AC08-C46013AEE913}" type="slidenum">
              <a:rPr lang="zh-TW" altLang="en-US" smtClean="0"/>
              <a:t>5</a:t>
            </a:fld>
            <a:endParaRPr lang="zh-TW" altLang="en-US"/>
          </a:p>
        </p:txBody>
      </p:sp>
    </p:spTree>
    <p:extLst>
      <p:ext uri="{BB962C8B-B14F-4D97-AF65-F5344CB8AC3E}">
        <p14:creationId xmlns:p14="http://schemas.microsoft.com/office/powerpoint/2010/main" val="331883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CFF</a:t>
            </a:r>
            <a:r>
              <a:rPr lang="zh-TW" altLang="en-US" dirty="0"/>
              <a:t>，隨著視覺疲勞的增加而降低</a:t>
            </a:r>
            <a:r>
              <a:rPr lang="en-US" altLang="zh-TW" dirty="0"/>
              <a:t>:</a:t>
            </a:r>
            <a:r>
              <a:rPr lang="zh-TW" altLang="en-US" dirty="0"/>
              <a:t>視覺閃光融合閾值</a:t>
            </a:r>
            <a:r>
              <a:rPr lang="en-US" altLang="zh-TW" dirty="0"/>
              <a:t>(Critical Fusion Frequency</a:t>
            </a:r>
            <a:r>
              <a:rPr lang="zh-TW" altLang="en-US" dirty="0"/>
              <a:t>，</a:t>
            </a:r>
            <a:endParaRPr lang="en-US" altLang="zh-TW" dirty="0"/>
          </a:p>
          <a:p>
            <a:r>
              <a:rPr lang="zh-TW" altLang="en-US" dirty="0"/>
              <a:t>瞳孔大小 隨著視覺疲勞的增加而減小</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眨眼（隨著視覺疲勞的增加而增加</a:t>
            </a:r>
            <a:endParaRPr lang="en-US" altLang="zh-TW" dirty="0"/>
          </a:p>
          <a:p>
            <a:r>
              <a:rPr lang="zh-TW" altLang="en-US" dirty="0"/>
              <a:t>眨眼持續時間（隨著任務持續時間增加而增加）</a:t>
            </a:r>
            <a:endParaRPr lang="en-US" altLang="zh-TW" dirty="0"/>
          </a:p>
          <a:p>
            <a:r>
              <a:rPr lang="zh-TW" altLang="en-US" dirty="0"/>
              <a:t>腦電圖（其中 </a:t>
            </a:r>
            <a:r>
              <a:rPr lang="en-US" altLang="zh-TW" dirty="0"/>
              <a:t>β/α </a:t>
            </a:r>
            <a:r>
              <a:rPr lang="zh-TW" altLang="en-US" dirty="0"/>
              <a:t>功率比隨著視覺疲勞的增加而降低</a:t>
            </a:r>
            <a:endParaRPr lang="en-US" altLang="zh-TW" dirty="0"/>
          </a:p>
        </p:txBody>
      </p:sp>
      <p:sp>
        <p:nvSpPr>
          <p:cNvPr id="4" name="投影片編號版面配置區 3"/>
          <p:cNvSpPr>
            <a:spLocks noGrp="1"/>
          </p:cNvSpPr>
          <p:nvPr>
            <p:ph type="sldNum" sz="quarter" idx="5"/>
          </p:nvPr>
        </p:nvSpPr>
        <p:spPr/>
        <p:txBody>
          <a:bodyPr/>
          <a:lstStyle/>
          <a:p>
            <a:fld id="{58C5FACB-154B-4531-AC08-C46013AEE913}" type="slidenum">
              <a:rPr lang="zh-TW" altLang="en-US" smtClean="0"/>
              <a:t>6</a:t>
            </a:fld>
            <a:endParaRPr lang="zh-TW" altLang="en-US"/>
          </a:p>
        </p:txBody>
      </p:sp>
    </p:spTree>
    <p:extLst>
      <p:ext uri="{BB962C8B-B14F-4D97-AF65-F5344CB8AC3E}">
        <p14:creationId xmlns:p14="http://schemas.microsoft.com/office/powerpoint/2010/main" val="2590742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Han Chun</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Suk test</a:t>
            </a:r>
            <a:r>
              <a:rPr lang="zh-TW" altLang="en-US" sz="1200" b="0" i="0" kern="1200" dirty="0">
                <a:solidFill>
                  <a:schemeClr val="tx1"/>
                </a:solidFill>
                <a:effectLst/>
                <a:latin typeface="+mn-lt"/>
                <a:ea typeface="+mn-ea"/>
                <a:cs typeface="+mn-cs"/>
              </a:rPr>
              <a:t>韓國視力障礙評估指南制定</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分析每次試驗後獲得的值，並使用 13 分鐘的眼動數據（不包括第一分鐘和最後一分鐘）</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Times New Roman" panose="02020603050405020304" pitchFamily="18" charset="0"/>
                <a:cs typeface="Times New Roman" panose="02020603050405020304" pitchFamily="18" charset="0"/>
              </a:rPr>
              <a:t>校正的正確率</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(1 - Tc/</a:t>
            </a:r>
            <a:r>
              <a:rPr lang="en-US" altLang="zh-TW" dirty="0" err="1">
                <a:latin typeface="Times New Roman" panose="02020603050405020304" pitchFamily="18" charset="0"/>
                <a:cs typeface="Times New Roman" panose="02020603050405020304" pitchFamily="18" charset="0"/>
              </a:rPr>
              <a:t>Te</a:t>
            </a:r>
            <a:r>
              <a:rPr lang="en-US" altLang="zh-TW" dirty="0">
                <a:latin typeface="Times New Roman" panose="02020603050405020304" pitchFamily="18" charset="0"/>
                <a:cs typeface="Times New Roman" panose="02020603050405020304" pitchFamily="18" charset="0"/>
              </a:rPr>
              <a:t>)×100 (%)</a:t>
            </a:r>
          </a:p>
          <a:p>
            <a:endParaRPr lang="zh-TW" altLang="en-US" dirty="0"/>
          </a:p>
        </p:txBody>
      </p:sp>
      <p:sp>
        <p:nvSpPr>
          <p:cNvPr id="4" name="投影片編號版面配置區 3"/>
          <p:cNvSpPr>
            <a:spLocks noGrp="1"/>
          </p:cNvSpPr>
          <p:nvPr>
            <p:ph type="sldNum" sz="quarter" idx="5"/>
          </p:nvPr>
        </p:nvSpPr>
        <p:spPr/>
        <p:txBody>
          <a:bodyPr/>
          <a:lstStyle/>
          <a:p>
            <a:fld id="{58C5FACB-154B-4531-AC08-C46013AEE913}" type="slidenum">
              <a:rPr lang="zh-TW" altLang="en-US" smtClean="0"/>
              <a:t>8</a:t>
            </a:fld>
            <a:endParaRPr lang="zh-TW" altLang="en-US"/>
          </a:p>
        </p:txBody>
      </p:sp>
    </p:spTree>
    <p:extLst>
      <p:ext uri="{BB962C8B-B14F-4D97-AF65-F5344CB8AC3E}">
        <p14:creationId xmlns:p14="http://schemas.microsoft.com/office/powerpoint/2010/main" val="200022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Han Chun Suk test</a:t>
            </a:r>
            <a:r>
              <a:rPr lang="zh-TW" altLang="en-US" dirty="0"/>
              <a:t>韓國視力障礙評估指南測驗</a:t>
            </a:r>
          </a:p>
          <a:p>
            <a:endParaRPr lang="zh-TW" altLang="en-US" dirty="0"/>
          </a:p>
        </p:txBody>
      </p:sp>
      <p:sp>
        <p:nvSpPr>
          <p:cNvPr id="4" name="投影片編號版面配置區 3"/>
          <p:cNvSpPr>
            <a:spLocks noGrp="1"/>
          </p:cNvSpPr>
          <p:nvPr>
            <p:ph type="sldNum" sz="quarter" idx="5"/>
          </p:nvPr>
        </p:nvSpPr>
        <p:spPr/>
        <p:txBody>
          <a:bodyPr/>
          <a:lstStyle/>
          <a:p>
            <a:fld id="{58C5FACB-154B-4531-AC08-C46013AEE913}" type="slidenum">
              <a:rPr lang="zh-TW" altLang="en-US" smtClean="0"/>
              <a:t>9</a:t>
            </a:fld>
            <a:endParaRPr lang="zh-TW" altLang="en-US"/>
          </a:p>
        </p:txBody>
      </p:sp>
    </p:spTree>
    <p:extLst>
      <p:ext uri="{BB962C8B-B14F-4D97-AF65-F5344CB8AC3E}">
        <p14:creationId xmlns:p14="http://schemas.microsoft.com/office/powerpoint/2010/main" val="1497170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err="1"/>
              <a:t>warpalizer</a:t>
            </a:r>
            <a:r>
              <a:rPr lang="en-US" altLang="zh-TW" dirty="0"/>
              <a:t> </a:t>
            </a:r>
            <a:r>
              <a:rPr lang="zh-TW" altLang="en-US" dirty="0"/>
              <a:t>  </a:t>
            </a:r>
            <a:r>
              <a:rPr lang="en-US" altLang="zh-TW" dirty="0"/>
              <a:t>distortion-corrected visual stimuli </a:t>
            </a:r>
            <a:endParaRPr lang="zh-TW" altLang="en-US" dirty="0"/>
          </a:p>
          <a:p>
            <a:r>
              <a:rPr lang="zh-TW" altLang="en-US" dirty="0"/>
              <a:t>扭曲者          失真校正的視覺刺激</a:t>
            </a:r>
            <a:endParaRPr lang="en-US" altLang="zh-TW" dirty="0"/>
          </a:p>
        </p:txBody>
      </p:sp>
      <p:sp>
        <p:nvSpPr>
          <p:cNvPr id="4" name="投影片編號版面配置區 3"/>
          <p:cNvSpPr>
            <a:spLocks noGrp="1"/>
          </p:cNvSpPr>
          <p:nvPr>
            <p:ph type="sldNum" sz="quarter" idx="5"/>
          </p:nvPr>
        </p:nvSpPr>
        <p:spPr/>
        <p:txBody>
          <a:bodyPr/>
          <a:lstStyle/>
          <a:p>
            <a:fld id="{58C5FACB-154B-4531-AC08-C46013AEE913}" type="slidenum">
              <a:rPr lang="zh-TW" altLang="en-US" smtClean="0"/>
              <a:t>10</a:t>
            </a:fld>
            <a:endParaRPr lang="zh-TW" altLang="en-US"/>
          </a:p>
        </p:txBody>
      </p:sp>
    </p:spTree>
    <p:extLst>
      <p:ext uri="{BB962C8B-B14F-4D97-AF65-F5344CB8AC3E}">
        <p14:creationId xmlns:p14="http://schemas.microsoft.com/office/powerpoint/2010/main" val="1244529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每個參與者使用單一曲率並校正摘錄的韓語</a:t>
            </a:r>
            <a:r>
              <a:rPr lang="en-US" altLang="zh-TW" dirty="0"/>
              <a:t>(</a:t>
            </a:r>
            <a:r>
              <a:rPr lang="en-US" altLang="zh-TW" dirty="0" err="1"/>
              <a:t>Naver</a:t>
            </a:r>
            <a:r>
              <a:rPr lang="en-US" altLang="zh-TW" dirty="0"/>
              <a:t> Cast) </a:t>
            </a:r>
            <a:r>
              <a:rPr lang="zh-TW" altLang="en-US" dirty="0"/>
              <a:t> </a:t>
            </a:r>
            <a:r>
              <a:rPr lang="en-US" altLang="zh-TW" dirty="0"/>
              <a:t>1 </a:t>
            </a:r>
            <a:r>
              <a:rPr lang="zh-TW" altLang="en-US" dirty="0"/>
              <a:t>小時</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58C5FACB-154B-4531-AC08-C46013AEE913}" type="slidenum">
              <a:rPr lang="zh-TW" altLang="en-US" smtClean="0"/>
              <a:t>11</a:t>
            </a:fld>
            <a:endParaRPr lang="zh-TW" altLang="en-US"/>
          </a:p>
        </p:txBody>
      </p:sp>
    </p:spTree>
    <p:extLst>
      <p:ext uri="{BB962C8B-B14F-4D97-AF65-F5344CB8AC3E}">
        <p14:creationId xmlns:p14="http://schemas.microsoft.com/office/powerpoint/2010/main" val="165303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9584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7124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5819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3297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58490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69FC61F-4301-472A-A3FA-7EE2028EA26E}" type="datetimeFigureOut">
              <a:rPr lang="zh-TW" altLang="en-US" smtClean="0"/>
              <a:t>2021/12/27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4997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69FC61F-4301-472A-A3FA-7EE2028EA26E}" type="datetimeFigureOut">
              <a:rPr lang="zh-TW" altLang="en-US" smtClean="0"/>
              <a:t>2021/12/27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84488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69FC61F-4301-472A-A3FA-7EE2028EA26E}" type="datetimeFigureOut">
              <a:rPr lang="zh-TW" altLang="en-US" smtClean="0"/>
              <a:t>2021/12/27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2528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FC61F-4301-472A-A3FA-7EE2028EA26E}" type="datetimeFigureOut">
              <a:rPr lang="zh-TW" altLang="en-US" smtClean="0"/>
              <a:t>2021/12/27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33178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2021/12/27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52586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2021/12/27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04734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FC61F-4301-472A-A3FA-7EE2028EA26E}" type="datetimeFigureOut">
              <a:rPr lang="zh-TW" altLang="en-US" smtClean="0"/>
              <a:t>2021/12/27</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223842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339203" y="2258436"/>
            <a:ext cx="11611465" cy="1077218"/>
          </a:xfrm>
          <a:prstGeom prst="rect">
            <a:avLst/>
          </a:prstGeom>
          <a:solidFill>
            <a:schemeClr val="bg1"/>
          </a:solidFill>
        </p:spPr>
        <p:txBody>
          <a:bodyPr wrap="square" rtlCol="0">
            <a:spAutoFit/>
          </a:bodyPr>
          <a:lstStyle/>
          <a:p>
            <a:pPr algn="ctr"/>
            <a:r>
              <a:rPr lang="zh-TW" altLang="en-US" sz="4000" u="sng" dirty="0">
                <a:latin typeface="Times New Roman" panose="02020603050405020304" pitchFamily="18" charset="0"/>
                <a:ea typeface="微軟正黑體" panose="020B0604030504040204" pitchFamily="34" charset="-120"/>
                <a:cs typeface="Times New Roman" panose="02020603050405020304" pitchFamily="18" charset="0"/>
              </a:rPr>
              <a:t>螢幕曲率</a:t>
            </a:r>
            <a:r>
              <a:rPr lang="zh-TW" altLang="en-US" sz="4000" dirty="0">
                <a:latin typeface="Times New Roman" panose="02020603050405020304" pitchFamily="18" charset="0"/>
                <a:ea typeface="微軟正黑體" panose="020B0604030504040204" pitchFamily="34" charset="-120"/>
                <a:cs typeface="Times New Roman" panose="02020603050405020304" pitchFamily="18" charset="0"/>
              </a:rPr>
              <a:t>和</a:t>
            </a:r>
            <a:r>
              <a:rPr lang="zh-TW" altLang="en-US" sz="4000" u="sng" dirty="0">
                <a:latin typeface="Times New Roman" panose="02020603050405020304" pitchFamily="18" charset="0"/>
                <a:ea typeface="微軟正黑體" panose="020B0604030504040204" pitchFamily="34" charset="-120"/>
                <a:cs typeface="Times New Roman" panose="02020603050405020304" pitchFamily="18" charset="0"/>
              </a:rPr>
              <a:t>觀看持續時間</a:t>
            </a:r>
            <a:r>
              <a:rPr lang="zh-TW" altLang="en-US" sz="4000" dirty="0">
                <a:latin typeface="Times New Roman" panose="02020603050405020304" pitchFamily="18" charset="0"/>
                <a:ea typeface="微軟正黑體" panose="020B0604030504040204" pitchFamily="34" charset="-120"/>
                <a:cs typeface="Times New Roman" panose="02020603050405020304" pitchFamily="18" charset="0"/>
              </a:rPr>
              <a:t>對視覺績效的影響</a:t>
            </a:r>
            <a:endParaRPr lang="en-US" altLang="zh-TW" sz="4000" dirty="0">
              <a:latin typeface="Times New Roman" panose="02020603050405020304" pitchFamily="18" charset="0"/>
              <a:ea typeface="微軟正黑體" panose="020B0604030504040204" pitchFamily="34" charset="-120"/>
              <a:cs typeface="Times New Roman" panose="02020603050405020304" pitchFamily="18" charset="0"/>
            </a:endParaRPr>
          </a:p>
          <a:p>
            <a:pPr algn="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校正表現、視覺不適、視覺疲勞、心理負荷和滿意度</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4000" b="1" spc="600" dirty="0">
              <a:solidFill>
                <a:srgbClr val="595149"/>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文字方塊 2"/>
          <p:cNvSpPr txBox="1"/>
          <p:nvPr/>
        </p:nvSpPr>
        <p:spPr>
          <a:xfrm>
            <a:off x="1532298" y="4038647"/>
            <a:ext cx="7973443" cy="1754326"/>
          </a:xfrm>
          <a:prstGeom prst="rect">
            <a:avLst/>
          </a:prstGeom>
          <a:noFill/>
        </p:spPr>
        <p:txBody>
          <a:bodyPr wrap="square" rtlCol="0">
            <a:spAutoFit/>
          </a:bodyPr>
          <a:lstStyle/>
          <a:p>
            <a:pPr>
              <a:buSzPts val="935"/>
            </a:pPr>
            <a:r>
              <a:rPr lang="zh-TW" altLang="en-US" i="1" dirty="0">
                <a:latin typeface="Times New Roman" panose="02020603050405020304" pitchFamily="18" charset="0"/>
                <a:ea typeface="微軟正黑體" panose="020B0604030504040204" pitchFamily="34" charset="-120"/>
                <a:cs typeface="Times New Roman" panose="02020603050405020304" pitchFamily="18" charset="0"/>
              </a:rPr>
              <a:t>報告者</a:t>
            </a:r>
            <a:r>
              <a:rPr lang="en-US" altLang="zh-TW" i="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i="1" dirty="0">
                <a:latin typeface="Times New Roman" panose="02020603050405020304" pitchFamily="18" charset="0"/>
                <a:ea typeface="微軟正黑體" panose="020B0604030504040204" pitchFamily="34" charset="-120"/>
                <a:cs typeface="Times New Roman" panose="02020603050405020304" pitchFamily="18" charset="0"/>
              </a:rPr>
              <a:t>陳善治</a:t>
            </a:r>
            <a:endParaRPr lang="en-US" altLang="zh-TW" i="1" dirty="0">
              <a:latin typeface="Times New Roman" panose="02020603050405020304" pitchFamily="18" charset="0"/>
              <a:ea typeface="微軟正黑體" panose="020B0604030504040204" pitchFamily="34" charset="-120"/>
              <a:cs typeface="Times New Roman" panose="02020603050405020304" pitchFamily="18" charset="0"/>
            </a:endParaRPr>
          </a:p>
          <a:p>
            <a:pPr>
              <a:buSzPts val="935"/>
            </a:pPr>
            <a:r>
              <a:rPr lang="zh-TW" altLang="en-US" i="1" dirty="0">
                <a:latin typeface="Times New Roman" panose="02020603050405020304" pitchFamily="18" charset="0"/>
                <a:ea typeface="微軟正黑體" panose="020B0604030504040204" pitchFamily="34" charset="-120"/>
                <a:cs typeface="Times New Roman" panose="02020603050405020304" pitchFamily="18" charset="0"/>
              </a:rPr>
              <a:t>指導教授</a:t>
            </a:r>
            <a:r>
              <a:rPr lang="en-US" altLang="zh-TW" i="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i="1" dirty="0">
                <a:latin typeface="Times New Roman" panose="02020603050405020304" pitchFamily="18" charset="0"/>
                <a:ea typeface="微軟正黑體" panose="020B0604030504040204" pitchFamily="34" charset="-120"/>
                <a:cs typeface="Times New Roman" panose="02020603050405020304" pitchFamily="18" charset="0"/>
              </a:rPr>
              <a:t>柳永青 教授</a:t>
            </a:r>
            <a:endParaRPr lang="en-US" altLang="zh-TW" i="1" dirty="0">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i="1" dirty="0">
                <a:latin typeface="Times New Roman" panose="02020603050405020304" pitchFamily="18" charset="0"/>
                <a:ea typeface="微軟正黑體" panose="020B0604030504040204" pitchFamily="34" charset="-120"/>
                <a:cs typeface="Times New Roman" panose="02020603050405020304" pitchFamily="18" charset="0"/>
              </a:rPr>
              <a:t>作者</a:t>
            </a:r>
            <a:r>
              <a:rPr lang="en-US" altLang="zh-TW" i="1"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Sungryul</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Park, </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Gyouhyung</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Kyung, </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Donghee</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Choi, </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Jihhyeon</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Yi, </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Songil</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Lee,Byeonghwa</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Choi, </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Seungbae</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Lee</a:t>
            </a:r>
            <a:endParaRPr lang="en-US" altLang="zh-TW" i="1" dirty="0">
              <a:latin typeface="Times New Roman" panose="02020603050405020304" pitchFamily="18" charset="0"/>
              <a:ea typeface="微軟正黑體" panose="020B0604030504040204" pitchFamily="34" charset="-120"/>
              <a:cs typeface="Times New Roman" panose="02020603050405020304" pitchFamily="18" charset="0"/>
            </a:endParaRPr>
          </a:p>
          <a:p>
            <a:pPr>
              <a:buSzPts val="935"/>
            </a:pPr>
            <a:r>
              <a:rPr lang="zh-TW" altLang="en-US" i="1" dirty="0">
                <a:latin typeface="Times New Roman" panose="02020603050405020304" pitchFamily="18" charset="0"/>
                <a:ea typeface="微軟正黑體" panose="020B0604030504040204" pitchFamily="34" charset="-120"/>
                <a:cs typeface="Times New Roman" panose="02020603050405020304" pitchFamily="18" charset="0"/>
              </a:rPr>
              <a:t>期刊</a:t>
            </a:r>
            <a:r>
              <a:rPr lang="en-US" altLang="zh-TW" i="1"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Applied Ergonomics</a:t>
            </a:r>
            <a:endParaRPr lang="en-US" altLang="zh-TW" i="1" dirty="0">
              <a:latin typeface="Times New Roman" panose="02020603050405020304" pitchFamily="18" charset="0"/>
              <a:ea typeface="微軟正黑體" panose="020B0604030504040204" pitchFamily="34" charset="-120"/>
              <a:cs typeface="Times New Roman" panose="02020603050405020304" pitchFamily="18" charset="0"/>
            </a:endParaRPr>
          </a:p>
          <a:p>
            <a:pPr>
              <a:buSzPts val="935"/>
            </a:pPr>
            <a:r>
              <a:rPr lang="zh-TW" altLang="en-US" i="1" dirty="0">
                <a:latin typeface="Times New Roman" panose="02020603050405020304" pitchFamily="18" charset="0"/>
                <a:ea typeface="微軟正黑體" panose="020B0604030504040204" pitchFamily="34" charset="-120"/>
                <a:cs typeface="Times New Roman" panose="02020603050405020304" pitchFamily="18" charset="0"/>
              </a:rPr>
              <a:t>關鍵字</a:t>
            </a:r>
            <a:r>
              <a:rPr lang="en-US" altLang="zh-TW" i="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i="1" dirty="0">
                <a:latin typeface="Times New Roman" panose="02020603050405020304" pitchFamily="18" charset="0"/>
                <a:ea typeface="微軟正黑體" panose="020B0604030504040204" pitchFamily="34" charset="-120"/>
                <a:cs typeface="Times New Roman" panose="02020603050405020304" pitchFamily="18" charset="0"/>
              </a:rPr>
              <a:t>螢幕曲率、任務持續時間和速度精度權衡</a:t>
            </a:r>
            <a:endParaRPr lang="zh-TW" altLang="zh-TW" i="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文字方塊 3">
            <a:extLst>
              <a:ext uri="{FF2B5EF4-FFF2-40B4-BE49-F238E27FC236}">
                <a16:creationId xmlns:a16="http://schemas.microsoft.com/office/drawing/2014/main" id="{7FD88531-10A8-4D61-86B9-AE8E64069BF2}"/>
              </a:ext>
            </a:extLst>
          </p:cNvPr>
          <p:cNvSpPr txBox="1"/>
          <p:nvPr/>
        </p:nvSpPr>
        <p:spPr>
          <a:xfrm>
            <a:off x="2038525" y="3363985"/>
            <a:ext cx="8212822" cy="646331"/>
          </a:xfrm>
          <a:prstGeom prst="rect">
            <a:avLst/>
          </a:prstGeom>
          <a:noFill/>
        </p:spPr>
        <p:txBody>
          <a:bodyPr wrap="square" rtlCol="0">
            <a:spAutoFit/>
          </a:bodyPr>
          <a:lstStyle/>
          <a:p>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Effects of display curvature and task duration on proofreading performance, visual discomfort, visual fatigue, mental workload, and user satisfaction</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426759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微軟正黑體" panose="020B0604030504040204" pitchFamily="34" charset="-120"/>
                <a:ea typeface="微軟正黑體" panose="020B0604030504040204" pitchFamily="34" charset="-120"/>
              </a:rPr>
              <a:t>4-2 </a:t>
            </a:r>
            <a:r>
              <a:rPr lang="zh-TW" altLang="en-US" dirty="0">
                <a:solidFill>
                  <a:srgbClr val="191B0E"/>
                </a:solidFill>
                <a:latin typeface="微軟正黑體" panose="020B0604030504040204" pitchFamily="34" charset="-120"/>
                <a:ea typeface="微軟正黑體" panose="020B0604030504040204" pitchFamily="34" charset="-120"/>
              </a:rPr>
              <a:t>儀器設備</a:t>
            </a:r>
            <a:br>
              <a:rPr kumimoji="0" lang="en-US" altLang="zh-TW"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rPr>
            </a:br>
            <a:endParaRPr kumimoji="0" lang="zh-TW" altLang="en-US"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endParaRPr>
          </a:p>
        </p:txBody>
      </p:sp>
      <p:sp>
        <p:nvSpPr>
          <p:cNvPr id="4" name="內容版面配置區 2">
            <a:extLst>
              <a:ext uri="{FF2B5EF4-FFF2-40B4-BE49-F238E27FC236}">
                <a16:creationId xmlns:a16="http://schemas.microsoft.com/office/drawing/2014/main" id="{6F2C5B54-6C1F-460D-8F7C-7DCFA3177168}"/>
              </a:ext>
            </a:extLst>
          </p:cNvPr>
          <p:cNvSpPr>
            <a:spLocks noGrp="1"/>
          </p:cNvSpPr>
          <p:nvPr>
            <p:ph idx="1"/>
          </p:nvPr>
        </p:nvSpPr>
        <p:spPr>
          <a:xfrm>
            <a:off x="838200" y="1825624"/>
            <a:ext cx="5947789" cy="5032375"/>
          </a:xfrm>
        </p:spPr>
        <p:txBody>
          <a:bodyPr>
            <a:normAutofit/>
          </a:bodyPr>
          <a:lstStyle/>
          <a:p>
            <a:r>
              <a:rPr lang="zh-TW" altLang="en-US" sz="2000" dirty="0">
                <a:latin typeface="微軟正黑體" panose="020B0604030504040204" pitchFamily="34" charset="-120"/>
                <a:ea typeface="微軟正黑體" panose="020B0604030504040204" pitchFamily="34" charset="-120"/>
              </a:rPr>
              <a:t>研究的實驗室外部光線被黑色窗簾擋住。</a:t>
            </a:r>
            <a:endParaRPr lang="en-US" altLang="zh-TW" sz="20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使用了兩張</a:t>
            </a:r>
            <a:r>
              <a:rPr lang="en-US" altLang="zh-TW" sz="2000" dirty="0">
                <a:latin typeface="微軟正黑體" panose="020B0604030504040204" pitchFamily="34" charset="-120"/>
                <a:ea typeface="微軟正黑體" panose="020B0604030504040204" pitchFamily="34" charset="-120"/>
              </a:rPr>
              <a:t>70(</a:t>
            </a:r>
            <a:r>
              <a:rPr lang="zh-TW" altLang="en-US" sz="2000" dirty="0">
                <a:latin typeface="微軟正黑體" panose="020B0604030504040204" pitchFamily="34" charset="-120"/>
                <a:ea typeface="微軟正黑體" panose="020B0604030504040204" pitchFamily="34" charset="-120"/>
              </a:rPr>
              <a:t>深</a:t>
            </a:r>
            <a:r>
              <a:rPr lang="en-US" altLang="zh-TW" sz="2000" dirty="0">
                <a:latin typeface="微軟正黑體" panose="020B0604030504040204" pitchFamily="34" charset="-120"/>
                <a:ea typeface="微軟正黑體" panose="020B0604030504040204" pitchFamily="34" charset="-120"/>
              </a:rPr>
              <a:t>)×100(</a:t>
            </a:r>
            <a:r>
              <a:rPr lang="zh-TW" altLang="en-US" sz="2000" dirty="0">
                <a:latin typeface="微軟正黑體" panose="020B0604030504040204" pitchFamily="34" charset="-120"/>
                <a:ea typeface="微軟正黑體" panose="020B0604030504040204" pitchFamily="34" charset="-120"/>
              </a:rPr>
              <a:t>寬</a:t>
            </a:r>
            <a:r>
              <a:rPr lang="en-US" altLang="zh-TW" sz="2000" dirty="0">
                <a:latin typeface="微軟正黑體" panose="020B0604030504040204" pitchFamily="34" charset="-120"/>
                <a:ea typeface="微軟正黑體" panose="020B0604030504040204" pitchFamily="34" charset="-120"/>
              </a:rPr>
              <a:t>)×75(</a:t>
            </a:r>
            <a:r>
              <a:rPr lang="zh-TW" altLang="en-US" sz="2000" dirty="0">
                <a:latin typeface="微軟正黑體" panose="020B0604030504040204" pitchFamily="34" charset="-120"/>
                <a:ea typeface="微軟正黑體" panose="020B0604030504040204" pitchFamily="34" charset="-120"/>
              </a:rPr>
              <a:t>高</a:t>
            </a:r>
            <a:r>
              <a:rPr lang="en-US" altLang="zh-TW" sz="2000" dirty="0">
                <a:latin typeface="微軟正黑體" panose="020B0604030504040204" pitchFamily="34" charset="-120"/>
                <a:ea typeface="微軟正黑體" panose="020B0604030504040204" pitchFamily="34" charset="-120"/>
              </a:rPr>
              <a:t>)mm</a:t>
            </a:r>
            <a:r>
              <a:rPr lang="zh-TW" altLang="en-US" sz="2000" dirty="0">
                <a:latin typeface="微軟正黑體" panose="020B0604030504040204" pitchFamily="34" charset="-120"/>
                <a:ea typeface="微軟正黑體" panose="020B0604030504040204" pitchFamily="34" charset="-120"/>
              </a:rPr>
              <a:t>的桌子和一張可調節高度的椅子。</a:t>
            </a:r>
            <a:endParaRPr lang="en-US" altLang="zh-TW" sz="20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前桌包含一個投影機，使用了五種 </a:t>
            </a:r>
            <a:r>
              <a:rPr lang="en-US" altLang="zh-TW" sz="2000" dirty="0">
                <a:latin typeface="微軟正黑體" panose="020B0604030504040204" pitchFamily="34" charset="-120"/>
                <a:ea typeface="微軟正黑體" panose="020B0604030504040204" pitchFamily="34" charset="-120"/>
              </a:rPr>
              <a:t>27“ </a:t>
            </a:r>
            <a:r>
              <a:rPr lang="zh-TW" altLang="en-US" sz="2000" dirty="0">
                <a:latin typeface="微軟正黑體" panose="020B0604030504040204" pitchFamily="34" charset="-120"/>
                <a:ea typeface="微軟正黑體" panose="020B0604030504040204" pitchFamily="34" charset="-120"/>
              </a:rPr>
              <a:t>螢幕。螢幕下方安裝了眼動儀。</a:t>
            </a:r>
            <a:endParaRPr lang="en-US" altLang="zh-TW" sz="20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提供平板電腦墊和手寫筆，用於在平板電腦墊上繪製錯誤符號，但眼睛不是向下看，手寫筆是當作滑鼠使用。</a:t>
            </a:r>
            <a:endParaRPr lang="en-US" altLang="zh-TW" sz="20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另一張桌子包含測量</a:t>
            </a:r>
            <a:r>
              <a:rPr lang="en-US" altLang="zh-TW" sz="2000" dirty="0">
                <a:latin typeface="微軟正黑體" panose="020B0604030504040204" pitchFamily="34" charset="-120"/>
                <a:ea typeface="微軟正黑體" panose="020B0604030504040204" pitchFamily="34" charset="-120"/>
              </a:rPr>
              <a:t>CFF</a:t>
            </a:r>
            <a:r>
              <a:rPr lang="zh-TW" altLang="en-US" sz="2000" dirty="0">
                <a:latin typeface="微軟正黑體" panose="020B0604030504040204" pitchFamily="34" charset="-120"/>
                <a:ea typeface="微軟正黑體" panose="020B0604030504040204" pitchFamily="34" charset="-120"/>
              </a:rPr>
              <a:t>的 機器；一堆關於視覺不適的問卷、視覺疲勞</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 使用者滿意度等。</a:t>
            </a:r>
            <a:endParaRPr lang="en-US" altLang="zh-TW" sz="20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下巴托用於將 </a:t>
            </a:r>
            <a:r>
              <a:rPr lang="en-US" altLang="zh-TW" sz="2000" dirty="0">
                <a:latin typeface="微軟正黑體" panose="020B0604030504040204" pitchFamily="34" charset="-120"/>
                <a:ea typeface="微軟正黑體" panose="020B0604030504040204" pitchFamily="34" charset="-120"/>
              </a:rPr>
              <a:t>VD</a:t>
            </a:r>
            <a:r>
              <a:rPr lang="zh-TW" altLang="en-US" sz="2000" dirty="0">
                <a:latin typeface="微軟正黑體" panose="020B0604030504040204" pitchFamily="34" charset="-120"/>
                <a:ea typeface="微軟正黑體" panose="020B0604030504040204" pitchFamily="34" charset="-120"/>
              </a:rPr>
              <a:t>保持在 </a:t>
            </a:r>
            <a:r>
              <a:rPr lang="en-US" altLang="zh-TW" sz="2000" dirty="0">
                <a:latin typeface="微軟正黑體" panose="020B0604030504040204" pitchFamily="34" charset="-120"/>
                <a:ea typeface="微軟正黑體" panose="020B0604030504040204" pitchFamily="34" charset="-120"/>
              </a:rPr>
              <a:t>600 mm</a:t>
            </a:r>
            <a:r>
              <a:rPr lang="zh-TW" altLang="en-US" sz="2000" dirty="0">
                <a:latin typeface="微軟正黑體" panose="020B0604030504040204" pitchFamily="34" charset="-120"/>
                <a:ea typeface="微軟正黑體" panose="020B0604030504040204" pitchFamily="34" charset="-120"/>
              </a:rPr>
              <a:t>，因為 </a:t>
            </a:r>
            <a:r>
              <a:rPr lang="en-US" altLang="zh-TW" sz="2000" dirty="0">
                <a:latin typeface="微軟正黑體" panose="020B0604030504040204" pitchFamily="34" charset="-120"/>
                <a:ea typeface="微軟正黑體" panose="020B0604030504040204" pitchFamily="34" charset="-120"/>
              </a:rPr>
              <a:t>Rempel et al.,(2007)</a:t>
            </a:r>
            <a:r>
              <a:rPr lang="zh-TW" altLang="en-US" sz="2000" dirty="0">
                <a:latin typeface="微軟正黑體" panose="020B0604030504040204" pitchFamily="34" charset="-120"/>
                <a:ea typeface="微軟正黑體" panose="020B0604030504040204" pitchFamily="34" charset="-120"/>
              </a:rPr>
              <a:t>推薦在 </a:t>
            </a:r>
            <a:r>
              <a:rPr lang="en-US" altLang="zh-TW" sz="2000" dirty="0">
                <a:latin typeface="微軟正黑體" panose="020B0604030504040204" pitchFamily="34" charset="-120"/>
                <a:ea typeface="微軟正黑體" panose="020B0604030504040204" pitchFamily="34" charset="-120"/>
              </a:rPr>
              <a:t>520-730 mm</a:t>
            </a:r>
            <a:r>
              <a:rPr lang="zh-TW" altLang="en-US" sz="2000" dirty="0">
                <a:latin typeface="微軟正黑體" panose="020B0604030504040204" pitchFamily="34" charset="-120"/>
                <a:ea typeface="微軟正黑體" panose="020B0604030504040204" pitchFamily="34" charset="-120"/>
              </a:rPr>
              <a:t>範圍內。</a:t>
            </a:r>
          </a:p>
        </p:txBody>
      </p:sp>
      <p:pic>
        <p:nvPicPr>
          <p:cNvPr id="3" name="圖片 2">
            <a:extLst>
              <a:ext uri="{FF2B5EF4-FFF2-40B4-BE49-F238E27FC236}">
                <a16:creationId xmlns:a16="http://schemas.microsoft.com/office/drawing/2014/main" id="{EA90D4E0-C445-469E-B6D0-4B308A5BD951}"/>
              </a:ext>
            </a:extLst>
          </p:cNvPr>
          <p:cNvPicPr>
            <a:picLocks noChangeAspect="1"/>
          </p:cNvPicPr>
          <p:nvPr/>
        </p:nvPicPr>
        <p:blipFill>
          <a:blip r:embed="rId4"/>
          <a:stretch>
            <a:fillRect/>
          </a:stretch>
        </p:blipFill>
        <p:spPr>
          <a:xfrm>
            <a:off x="6785989" y="0"/>
            <a:ext cx="5369401" cy="6858000"/>
          </a:xfrm>
          <a:prstGeom prst="rect">
            <a:avLst/>
          </a:prstGeom>
        </p:spPr>
      </p:pic>
    </p:spTree>
    <p:extLst>
      <p:ext uri="{BB962C8B-B14F-4D97-AF65-F5344CB8AC3E}">
        <p14:creationId xmlns:p14="http://schemas.microsoft.com/office/powerpoint/2010/main" val="64059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微軟正黑體" panose="020B0604030504040204" pitchFamily="34" charset="-120"/>
                <a:ea typeface="微軟正黑體" panose="020B0604030504040204" pitchFamily="34" charset="-120"/>
              </a:rPr>
              <a:t>4-3 </a:t>
            </a:r>
            <a:r>
              <a:rPr lang="zh-TW" altLang="en-US" dirty="0">
                <a:solidFill>
                  <a:srgbClr val="191B0E"/>
                </a:solidFill>
                <a:latin typeface="微軟正黑體" panose="020B0604030504040204" pitchFamily="34" charset="-120"/>
                <a:ea typeface="微軟正黑體" panose="020B0604030504040204" pitchFamily="34" charset="-120"/>
              </a:rPr>
              <a:t>受測者工作</a:t>
            </a:r>
            <a:br>
              <a:rPr kumimoji="0" lang="en-US" altLang="zh-TW"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rPr>
            </a:br>
            <a:endParaRPr kumimoji="0" lang="zh-TW" altLang="en-US"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endParaRPr>
          </a:p>
        </p:txBody>
      </p:sp>
      <p:sp>
        <p:nvSpPr>
          <p:cNvPr id="4" name="內容版面配置區 2">
            <a:extLst>
              <a:ext uri="{FF2B5EF4-FFF2-40B4-BE49-F238E27FC236}">
                <a16:creationId xmlns:a16="http://schemas.microsoft.com/office/drawing/2014/main" id="{68C674C8-A007-4CA6-AF81-860F46D3A693}"/>
              </a:ext>
            </a:extLst>
          </p:cNvPr>
          <p:cNvSpPr>
            <a:spLocks noGrp="1"/>
          </p:cNvSpPr>
          <p:nvPr>
            <p:ph idx="1"/>
          </p:nvPr>
        </p:nvSpPr>
        <p:spPr>
          <a:xfrm>
            <a:off x="838200" y="1825625"/>
            <a:ext cx="3846095" cy="4351338"/>
          </a:xfrm>
        </p:spPr>
        <p:txBody>
          <a:bodyPr>
            <a:normAutofit/>
          </a:bodyPr>
          <a:lstStyle/>
          <a:p>
            <a:r>
              <a:rPr lang="zh-TW" altLang="en-US" dirty="0">
                <a:latin typeface="微軟正黑體" panose="020B0604030504040204" pitchFamily="34" charset="-120"/>
                <a:ea typeface="微軟正黑體" panose="020B0604030504040204" pitchFamily="34" charset="-120"/>
              </a:rPr>
              <a:t>每個參與者使用單一曲率並校正摘錄的韓語</a:t>
            </a:r>
            <a:r>
              <a:rPr lang="en-US" altLang="zh-TW" dirty="0">
                <a:latin typeface="微軟正黑體" panose="020B0604030504040204" pitchFamily="34" charset="-120"/>
                <a:ea typeface="微軟正黑體" panose="020B0604030504040204" pitchFamily="34" charset="-120"/>
              </a:rPr>
              <a:t>1 </a:t>
            </a:r>
            <a:r>
              <a:rPr lang="zh-TW" altLang="en-US" dirty="0">
                <a:latin typeface="微軟正黑體" panose="020B0604030504040204" pitchFamily="34" charset="-120"/>
                <a:ea typeface="微軟正黑體" panose="020B0604030504040204" pitchFamily="34" charset="-120"/>
              </a:rPr>
              <a:t>小時。</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每頁包含 </a:t>
            </a:r>
            <a:r>
              <a:rPr lang="en-US" altLang="zh-TW" dirty="0">
                <a:latin typeface="微軟正黑體" panose="020B0604030504040204" pitchFamily="34" charset="-120"/>
                <a:ea typeface="微軟正黑體" panose="020B0604030504040204" pitchFamily="34" charset="-120"/>
              </a:rPr>
              <a:t>470 </a:t>
            </a:r>
            <a:r>
              <a:rPr lang="zh-TW" altLang="en-US" dirty="0">
                <a:latin typeface="微軟正黑體" panose="020B0604030504040204" pitchFamily="34" charset="-120"/>
                <a:ea typeface="微軟正黑體" panose="020B0604030504040204" pitchFamily="34" charset="-120"/>
              </a:rPr>
              <a:t>個句法詞 </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Eojeol</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，總共</a:t>
            </a:r>
            <a:r>
              <a:rPr lang="en-US" altLang="zh-TW" dirty="0">
                <a:latin typeface="微軟正黑體" panose="020B0604030504040204" pitchFamily="34" charset="-120"/>
                <a:ea typeface="微軟正黑體" panose="020B0604030504040204" pitchFamily="34" charset="-120"/>
              </a:rPr>
              <a:t>45 </a:t>
            </a:r>
            <a:r>
              <a:rPr lang="zh-TW" altLang="en-US" dirty="0">
                <a:latin typeface="微軟正黑體" panose="020B0604030504040204" pitchFamily="34" charset="-120"/>
                <a:ea typeface="微軟正黑體" panose="020B0604030504040204" pitchFamily="34" charset="-120"/>
              </a:rPr>
              <a:t>頁。</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受試者被告知在速度和準確性中排名前 </a:t>
            </a:r>
            <a:r>
              <a:rPr lang="en-US" altLang="zh-TW" dirty="0">
                <a:latin typeface="微軟正黑體" panose="020B0604030504040204" pitchFamily="34" charset="-120"/>
                <a:ea typeface="微軟正黑體" panose="020B0604030504040204" pitchFamily="34" charset="-120"/>
              </a:rPr>
              <a:t>10% </a:t>
            </a:r>
            <a:r>
              <a:rPr lang="zh-TW" altLang="en-US" dirty="0">
                <a:latin typeface="微軟正黑體" panose="020B0604030504040204" pitchFamily="34" charset="-120"/>
                <a:ea typeface="微軟正黑體" panose="020B0604030504040204" pitchFamily="34" charset="-120"/>
              </a:rPr>
              <a:t>的參與者將獲得獎賞。</a:t>
            </a:r>
            <a:endParaRPr lang="en-US" altLang="zh-TW" dirty="0">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7C0A54FF-DB12-4B2B-9050-30E50A1CFCEE}"/>
              </a:ext>
            </a:extLst>
          </p:cNvPr>
          <p:cNvPicPr>
            <a:picLocks noChangeAspect="1"/>
          </p:cNvPicPr>
          <p:nvPr/>
        </p:nvPicPr>
        <p:blipFill>
          <a:blip r:embed="rId4"/>
          <a:stretch>
            <a:fillRect/>
          </a:stretch>
        </p:blipFill>
        <p:spPr>
          <a:xfrm>
            <a:off x="4684295" y="1825625"/>
            <a:ext cx="6545179" cy="3549652"/>
          </a:xfrm>
          <a:prstGeom prst="rect">
            <a:avLst/>
          </a:prstGeom>
        </p:spPr>
      </p:pic>
      <p:sp>
        <p:nvSpPr>
          <p:cNvPr id="6" name="矩形 5">
            <a:extLst>
              <a:ext uri="{FF2B5EF4-FFF2-40B4-BE49-F238E27FC236}">
                <a16:creationId xmlns:a16="http://schemas.microsoft.com/office/drawing/2014/main" id="{99073F06-D8AD-41F7-9271-E6ECAAE59B0A}"/>
              </a:ext>
            </a:extLst>
          </p:cNvPr>
          <p:cNvSpPr/>
          <p:nvPr/>
        </p:nvSpPr>
        <p:spPr>
          <a:xfrm>
            <a:off x="4684295" y="5452954"/>
            <a:ext cx="6096000" cy="369332"/>
          </a:xfrm>
          <a:prstGeom prst="rect">
            <a:avLst/>
          </a:prstGeom>
        </p:spPr>
        <p:txBody>
          <a:bodyPr>
            <a:spAutoFit/>
          </a:bodyPr>
          <a:lstStyle/>
          <a:p>
            <a:r>
              <a:rPr lang="zh-TW" altLang="en-US" dirty="0">
                <a:latin typeface="微軟正黑體" panose="020B0604030504040204" pitchFamily="34" charset="-120"/>
                <a:ea typeface="微軟正黑體" panose="020B0604030504040204" pitchFamily="34" charset="-120"/>
              </a:rPr>
              <a:t>左側顯示語法全對的版本，右側顯示有語法錯誤的版本。</a:t>
            </a:r>
          </a:p>
        </p:txBody>
      </p:sp>
    </p:spTree>
    <p:extLst>
      <p:ext uri="{BB962C8B-B14F-4D97-AF65-F5344CB8AC3E}">
        <p14:creationId xmlns:p14="http://schemas.microsoft.com/office/powerpoint/2010/main" val="201381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微軟正黑體" panose="020B0604030504040204" pitchFamily="34" charset="-120"/>
                <a:ea typeface="微軟正黑體" panose="020B0604030504040204" pitchFamily="34" charset="-120"/>
              </a:rPr>
              <a:t>4-4 </a:t>
            </a:r>
            <a:r>
              <a:rPr lang="zh-TW" altLang="en-US" dirty="0">
                <a:solidFill>
                  <a:srgbClr val="191B0E"/>
                </a:solidFill>
                <a:latin typeface="微軟正黑體" panose="020B0604030504040204" pitchFamily="34" charset="-120"/>
                <a:ea typeface="微軟正黑體" panose="020B0604030504040204" pitchFamily="34" charset="-120"/>
              </a:rPr>
              <a:t>實驗設計</a:t>
            </a:r>
            <a:br>
              <a:rPr kumimoji="0" lang="en-US" altLang="zh-TW"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rPr>
            </a:br>
            <a:endParaRPr kumimoji="0" lang="zh-TW" altLang="en-US"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endParaRPr>
          </a:p>
        </p:txBody>
      </p:sp>
      <p:sp>
        <p:nvSpPr>
          <p:cNvPr id="4" name="內容版面配置區 2">
            <a:extLst>
              <a:ext uri="{FF2B5EF4-FFF2-40B4-BE49-F238E27FC236}">
                <a16:creationId xmlns:a16="http://schemas.microsoft.com/office/drawing/2014/main" id="{E42D9158-BC17-48CF-B431-BF79E2E92882}"/>
              </a:ext>
            </a:extLst>
          </p:cNvPr>
          <p:cNvSpPr>
            <a:spLocks noGrp="1"/>
          </p:cNvSpPr>
          <p:nvPr>
            <p:ph idx="1"/>
          </p:nvPr>
        </p:nvSpPr>
        <p:spPr>
          <a:xfrm>
            <a:off x="305554" y="2516678"/>
            <a:ext cx="6227057" cy="4351338"/>
          </a:xfrm>
        </p:spPr>
        <p:txBody>
          <a:bodyPr/>
          <a:lstStyle/>
          <a:p>
            <a:r>
              <a:rPr lang="zh-TW" altLang="en-US" sz="2400" dirty="0">
                <a:latin typeface="微軟正黑體" panose="020B0604030504040204" pitchFamily="34" charset="-120"/>
                <a:ea typeface="微軟正黑體" panose="020B0604030504040204" pitchFamily="34" charset="-120"/>
              </a:rPr>
              <a:t>發現錯誤時，使用手寫筆在平板電腦上繪製與錯誤相應的編輯符號。</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螢幕使用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15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pt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Malgun</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Gothic)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和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36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pt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行距，因為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14.5 </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pt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是在</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50–200 cm VD 100%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易讀的最小字體大小</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(Kong et al., 2011)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p>
          <a:p>
            <a:endParaRPr lang="zh-TW" altLang="en-US" dirty="0">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7B14D748-36F8-432C-9541-94D504734939}"/>
              </a:ext>
            </a:extLst>
          </p:cNvPr>
          <p:cNvPicPr>
            <a:picLocks noChangeAspect="1"/>
          </p:cNvPicPr>
          <p:nvPr/>
        </p:nvPicPr>
        <p:blipFill>
          <a:blip r:embed="rId3"/>
          <a:stretch>
            <a:fillRect/>
          </a:stretch>
        </p:blipFill>
        <p:spPr>
          <a:xfrm>
            <a:off x="6611389" y="2448242"/>
            <a:ext cx="4561258" cy="3063875"/>
          </a:xfrm>
          <a:prstGeom prst="rect">
            <a:avLst/>
          </a:prstGeom>
        </p:spPr>
      </p:pic>
      <p:sp>
        <p:nvSpPr>
          <p:cNvPr id="6" name="矩形 5">
            <a:extLst>
              <a:ext uri="{FF2B5EF4-FFF2-40B4-BE49-F238E27FC236}">
                <a16:creationId xmlns:a16="http://schemas.microsoft.com/office/drawing/2014/main" id="{4AABC523-11B7-4E6A-8FFF-4F542114F56E}"/>
              </a:ext>
            </a:extLst>
          </p:cNvPr>
          <p:cNvSpPr/>
          <p:nvPr/>
        </p:nvSpPr>
        <p:spPr>
          <a:xfrm>
            <a:off x="5718332" y="4646799"/>
            <a:ext cx="1107996" cy="369332"/>
          </a:xfrm>
          <a:prstGeom prst="rect">
            <a:avLst/>
          </a:prstGeom>
        </p:spPr>
        <p:txBody>
          <a:bodyPr wrap="none">
            <a:spAutoFit/>
          </a:bodyPr>
          <a:lstStyle/>
          <a:p>
            <a:r>
              <a:rPr lang="zh-TW" altLang="en-US" dirty="0">
                <a:solidFill>
                  <a:srgbClr val="FF0000"/>
                </a:solidFill>
                <a:latin typeface="微軟正黑體" panose="020B0604030504040204" pitchFamily="34" charset="-120"/>
                <a:ea typeface="微軟正黑體" panose="020B0604030504040204" pitchFamily="34" charset="-120"/>
              </a:rPr>
              <a:t>順序錯誤</a:t>
            </a:r>
          </a:p>
        </p:txBody>
      </p:sp>
      <p:sp>
        <p:nvSpPr>
          <p:cNvPr id="7" name="文字方塊 6">
            <a:extLst>
              <a:ext uri="{FF2B5EF4-FFF2-40B4-BE49-F238E27FC236}">
                <a16:creationId xmlns:a16="http://schemas.microsoft.com/office/drawing/2014/main" id="{2EFD84B2-3F64-49DF-A786-DC57B700AC5E}"/>
              </a:ext>
            </a:extLst>
          </p:cNvPr>
          <p:cNvSpPr txBox="1"/>
          <p:nvPr/>
        </p:nvSpPr>
        <p:spPr>
          <a:xfrm>
            <a:off x="8772918" y="5512117"/>
            <a:ext cx="1496497" cy="369332"/>
          </a:xfrm>
          <a:prstGeom prst="rect">
            <a:avLst/>
          </a:prstGeom>
          <a:solidFill>
            <a:schemeClr val="bg1"/>
          </a:solid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校正示範</a:t>
            </a:r>
          </a:p>
        </p:txBody>
      </p:sp>
    </p:spTree>
    <p:extLst>
      <p:ext uri="{BB962C8B-B14F-4D97-AF65-F5344CB8AC3E}">
        <p14:creationId xmlns:p14="http://schemas.microsoft.com/office/powerpoint/2010/main" val="326317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微軟正黑體" panose="020B0604030504040204" pitchFamily="34" charset="-120"/>
                <a:ea typeface="微軟正黑體" panose="020B0604030504040204" pitchFamily="34" charset="-120"/>
              </a:rPr>
              <a:t>4-5 </a:t>
            </a:r>
            <a:r>
              <a:rPr lang="zh-TW" altLang="en-US" dirty="0">
                <a:solidFill>
                  <a:srgbClr val="191B0E"/>
                </a:solidFill>
                <a:latin typeface="微軟正黑體" panose="020B0604030504040204" pitchFamily="34" charset="-120"/>
                <a:ea typeface="微軟正黑體" panose="020B0604030504040204" pitchFamily="34" charset="-120"/>
              </a:rPr>
              <a:t>實驗程序</a:t>
            </a:r>
            <a:br>
              <a:rPr kumimoji="0" lang="en-US" altLang="zh-TW"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rPr>
            </a:br>
            <a:endParaRPr kumimoji="0" lang="zh-TW" altLang="en-US"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endParaRPr>
          </a:p>
        </p:txBody>
      </p:sp>
      <p:sp>
        <p:nvSpPr>
          <p:cNvPr id="5" name="內容版面配置區 2">
            <a:extLst>
              <a:ext uri="{FF2B5EF4-FFF2-40B4-BE49-F238E27FC236}">
                <a16:creationId xmlns:a16="http://schemas.microsoft.com/office/drawing/2014/main" id="{65A27754-1C47-434E-8C3F-E7AC5253ED0C}"/>
              </a:ext>
            </a:extLst>
          </p:cNvPr>
          <p:cNvSpPr>
            <a:spLocks noGrp="1"/>
          </p:cNvSpPr>
          <p:nvPr>
            <p:ph idx="1"/>
          </p:nvPr>
        </p:nvSpPr>
        <p:spPr>
          <a:xfrm>
            <a:off x="838200" y="1735652"/>
            <a:ext cx="10515600" cy="4781526"/>
          </a:xfrm>
        </p:spPr>
        <p:txBody>
          <a:bodyPr>
            <a:normAutofit/>
          </a:bodyPr>
          <a:lstStyle/>
          <a:p>
            <a:pPr marL="514350" indent="-514350">
              <a:buFont typeface="+mj-lt"/>
              <a:buAutoNum type="arabicPeriod"/>
            </a:pPr>
            <a:r>
              <a:rPr lang="zh-TW" altLang="en-US" sz="2400" dirty="0">
                <a:latin typeface="微軟正黑體" panose="020B0604030504040204" pitchFamily="34" charset="-120"/>
                <a:ea typeface="微軟正黑體" panose="020B0604030504040204" pitchFamily="34" charset="-120"/>
              </a:rPr>
              <a:t>對每位參與者進行了 </a:t>
            </a:r>
            <a:r>
              <a:rPr lang="en-US" altLang="zh-TW" sz="2400" dirty="0">
                <a:latin typeface="微軟正黑體" panose="020B0604030504040204" pitchFamily="34" charset="-120"/>
                <a:ea typeface="微軟正黑體" panose="020B0604030504040204" pitchFamily="34" charset="-120"/>
              </a:rPr>
              <a:t>10 </a:t>
            </a:r>
            <a:r>
              <a:rPr lang="zh-TW" altLang="en-US" sz="2400" dirty="0">
                <a:latin typeface="微軟正黑體" panose="020B0604030504040204" pitchFamily="34" charset="-120"/>
                <a:ea typeface="微軟正黑體" panose="020B0604030504040204" pitchFamily="34" charset="-120"/>
              </a:rPr>
              <a:t>分鐘的基本調查，包括視覺測試。 </a:t>
            </a:r>
            <a:endParaRPr lang="en-US" altLang="zh-TW" sz="2400"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sz="2400" dirty="0">
                <a:latin typeface="微軟正黑體" panose="020B0604030504040204" pitchFamily="34" charset="-120"/>
                <a:ea typeface="微軟正黑體" panose="020B0604030504040204" pitchFamily="34" charset="-120"/>
              </a:rPr>
              <a:t>進行了 </a:t>
            </a:r>
            <a:r>
              <a:rPr lang="en-US" altLang="zh-TW" sz="2400" dirty="0">
                <a:latin typeface="微軟正黑體" panose="020B0604030504040204" pitchFamily="34" charset="-120"/>
                <a:ea typeface="微軟正黑體" panose="020B0604030504040204" pitchFamily="34" charset="-120"/>
              </a:rPr>
              <a:t>15 </a:t>
            </a:r>
            <a:r>
              <a:rPr lang="zh-TW" altLang="en-US" sz="2400" dirty="0">
                <a:latin typeface="微軟正黑體" panose="020B0604030504040204" pitchFamily="34" charset="-120"/>
                <a:ea typeface="微軟正黑體" panose="020B0604030504040204" pitchFamily="34" charset="-120"/>
              </a:rPr>
              <a:t>分鐘的</a:t>
            </a:r>
            <a:r>
              <a:rPr lang="en-US" altLang="zh-TW" sz="2400" dirty="0">
                <a:latin typeface="微軟正黑體" panose="020B0604030504040204" pitchFamily="34" charset="-120"/>
                <a:ea typeface="微軟正黑體" panose="020B0604030504040204" pitchFamily="34" charset="-120"/>
              </a:rPr>
              <a:t>CFF </a:t>
            </a:r>
            <a:r>
              <a:rPr lang="zh-TW" altLang="en-US" sz="2400" dirty="0">
                <a:latin typeface="微軟正黑體" panose="020B0604030504040204" pitchFamily="34" charset="-120"/>
                <a:ea typeface="微軟正黑體" panose="020B0604030504040204" pitchFamily="34" charset="-120"/>
              </a:rPr>
              <a:t>測量和問卷練習。 </a:t>
            </a:r>
            <a:endParaRPr lang="en-US" altLang="zh-TW" sz="2400"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sz="2400" dirty="0">
                <a:latin typeface="微軟正黑體" panose="020B0604030504040204" pitchFamily="34" charset="-120"/>
                <a:ea typeface="微軟正黑體" panose="020B0604030504040204" pitchFamily="34" charset="-120"/>
              </a:rPr>
              <a:t>眼動追踪系統校準</a:t>
            </a:r>
            <a:r>
              <a:rPr lang="en-US" altLang="zh-TW" sz="2400" dirty="0">
                <a:latin typeface="微軟正黑體" panose="020B0604030504040204" pitchFamily="34" charset="-120"/>
                <a:ea typeface="微軟正黑體" panose="020B0604030504040204" pitchFamily="34" charset="-120"/>
              </a:rPr>
              <a:t>10</a:t>
            </a:r>
            <a:r>
              <a:rPr lang="zh-TW" altLang="en-US" sz="2400" dirty="0">
                <a:latin typeface="微軟正黑體" panose="020B0604030504040204" pitchFamily="34" charset="-120"/>
                <a:ea typeface="微軟正黑體" panose="020B0604030504040204" pitchFamily="34" charset="-120"/>
              </a:rPr>
              <a:t>分鐘。 </a:t>
            </a:r>
            <a:endParaRPr lang="en-US" altLang="zh-TW" sz="2400"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sz="2400" dirty="0">
                <a:latin typeface="微軟正黑體" panose="020B0604030504040204" pitchFamily="34" charset="-120"/>
                <a:ea typeface="微軟正黑體" panose="020B0604030504040204" pitchFamily="34" charset="-120"/>
              </a:rPr>
              <a:t>使用指定的顯示曲率條件進行了 </a:t>
            </a:r>
            <a:r>
              <a:rPr lang="en-US" altLang="zh-TW" sz="2400" dirty="0">
                <a:latin typeface="微軟正黑體" panose="020B0604030504040204" pitchFamily="34" charset="-120"/>
                <a:ea typeface="微軟正黑體" panose="020B0604030504040204" pitchFamily="34" charset="-120"/>
              </a:rPr>
              <a:t>15 </a:t>
            </a:r>
            <a:r>
              <a:rPr lang="zh-TW" altLang="en-US" sz="2400" dirty="0">
                <a:latin typeface="微軟正黑體" panose="020B0604030504040204" pitchFamily="34" charset="-120"/>
                <a:ea typeface="微軟正黑體" panose="020B0604030504040204" pitchFamily="34" charset="-120"/>
              </a:rPr>
              <a:t>分鐘的校對練習。 </a:t>
            </a:r>
            <a:endParaRPr lang="en-US" altLang="zh-TW" sz="2400"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sz="2400" dirty="0">
                <a:latin typeface="微軟正黑體" panose="020B0604030504040204" pitchFamily="34" charset="-120"/>
                <a:ea typeface="微軟正黑體" panose="020B0604030504040204" pitchFamily="34" charset="-120"/>
              </a:rPr>
              <a:t>每位參與者在休息</a:t>
            </a:r>
            <a:r>
              <a:rPr lang="en-US" altLang="zh-TW" sz="2400" dirty="0">
                <a:latin typeface="微軟正黑體" panose="020B0604030504040204" pitchFamily="34" charset="-120"/>
                <a:ea typeface="微軟正黑體" panose="020B0604030504040204" pitchFamily="34" charset="-120"/>
              </a:rPr>
              <a:t>10</a:t>
            </a:r>
            <a:r>
              <a:rPr lang="zh-TW" altLang="en-US" sz="2400" dirty="0">
                <a:latin typeface="微軟正黑體" panose="020B0604030504040204" pitchFamily="34" charset="-120"/>
                <a:ea typeface="微軟正黑體" panose="020B0604030504040204" pitchFamily="34" charset="-120"/>
              </a:rPr>
              <a:t>分鐘內調整坐姿和下巴托高度，使他們的眼睛高</a:t>
            </a:r>
            <a:r>
              <a:rPr lang="en-US" altLang="zh-TW" sz="2400" dirty="0">
                <a:latin typeface="微軟正黑體" panose="020B0604030504040204" pitchFamily="34" charset="-120"/>
                <a:ea typeface="微軟正黑體" panose="020B0604030504040204" pitchFamily="34" charset="-120"/>
              </a:rPr>
              <a:t>450mm</a:t>
            </a:r>
            <a:r>
              <a:rPr lang="zh-TW" altLang="en-US" sz="2400" dirty="0">
                <a:latin typeface="微軟正黑體" panose="020B0604030504040204" pitchFamily="34" charset="-120"/>
                <a:ea typeface="微軟正黑體" panose="020B0604030504040204" pitchFamily="34" charset="-120"/>
              </a:rPr>
              <a:t>，螢幕高出桌面約</a:t>
            </a:r>
            <a:r>
              <a:rPr lang="en-US" altLang="zh-TW" sz="2400" dirty="0">
                <a:latin typeface="微軟正黑體" panose="020B0604030504040204" pitchFamily="34" charset="-120"/>
                <a:ea typeface="微軟正黑體" panose="020B0604030504040204" pitchFamily="34" charset="-120"/>
              </a:rPr>
              <a:t>345mm</a:t>
            </a:r>
            <a:r>
              <a:rPr lang="zh-TW" altLang="en-US" sz="2400" dirty="0">
                <a:latin typeface="微軟正黑體" panose="020B0604030504040204" pitchFamily="34" charset="-120"/>
                <a:ea typeface="微軟正黑體" panose="020B0604030504040204" pitchFamily="34" charset="-120"/>
              </a:rPr>
              <a:t>，並準備校對文本。 </a:t>
            </a:r>
            <a:endParaRPr lang="en-US" altLang="zh-TW" sz="2400"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sz="2400" dirty="0">
                <a:latin typeface="微軟正黑體" panose="020B0604030504040204" pitchFamily="34" charset="-120"/>
                <a:ea typeface="微軟正黑體" panose="020B0604030504040204" pitchFamily="34" charset="-120"/>
              </a:rPr>
              <a:t>在校對的前 </a:t>
            </a:r>
            <a:r>
              <a:rPr lang="en-US" altLang="zh-TW" sz="2400" dirty="0">
                <a:latin typeface="微軟正黑體" panose="020B0604030504040204" pitchFamily="34" charset="-120"/>
                <a:ea typeface="微軟正黑體" panose="020B0604030504040204" pitchFamily="34" charset="-120"/>
              </a:rPr>
              <a:t>15 </a:t>
            </a:r>
            <a:r>
              <a:rPr lang="zh-TW" altLang="en-US" sz="2400" dirty="0">
                <a:latin typeface="微軟正黑體" panose="020B0604030504040204" pitchFamily="34" charset="-120"/>
                <a:ea typeface="微軟正黑體" panose="020B0604030504040204" pitchFamily="34" charset="-120"/>
              </a:rPr>
              <a:t>分鐘，收集參與者的 </a:t>
            </a:r>
            <a:r>
              <a:rPr lang="en-US" altLang="zh-TW" sz="2400" dirty="0">
                <a:latin typeface="微軟正黑體" panose="020B0604030504040204" pitchFamily="34" charset="-120"/>
                <a:ea typeface="微軟正黑體" panose="020B0604030504040204" pitchFamily="34" charset="-120"/>
              </a:rPr>
              <a:t>CFF</a:t>
            </a:r>
            <a:r>
              <a:rPr lang="zh-TW" altLang="en-US" sz="2400" dirty="0">
                <a:latin typeface="微軟正黑體" panose="020B0604030504040204" pitchFamily="34" charset="-120"/>
                <a:ea typeface="微軟正黑體" panose="020B0604030504040204" pitchFamily="34" charset="-120"/>
              </a:rPr>
              <a:t>、感知的視覺不適（使用 </a:t>
            </a:r>
            <a:r>
              <a:rPr lang="en-US" altLang="zh-TW" sz="2400" dirty="0">
                <a:latin typeface="微軟正黑體" panose="020B0604030504040204" pitchFamily="34" charset="-120"/>
                <a:ea typeface="微軟正黑體" panose="020B0604030504040204" pitchFamily="34" charset="-120"/>
              </a:rPr>
              <a:t>VAS</a:t>
            </a:r>
            <a:r>
              <a:rPr lang="zh-TW" altLang="en-US" sz="2400" dirty="0">
                <a:latin typeface="微軟正黑體" panose="020B0604030504040204" pitchFamily="34" charset="-120"/>
                <a:ea typeface="微軟正黑體" panose="020B0604030504040204" pitchFamily="34" charset="-120"/>
              </a:rPr>
              <a:t>）和疲勞（使用 </a:t>
            </a:r>
            <a:r>
              <a:rPr lang="en-US" altLang="zh-TW" sz="2400" dirty="0">
                <a:latin typeface="微軟正黑體" panose="020B0604030504040204" pitchFamily="34" charset="-120"/>
                <a:ea typeface="微軟正黑體" panose="020B0604030504040204" pitchFamily="34" charset="-120"/>
              </a:rPr>
              <a:t>ECQ</a:t>
            </a:r>
            <a:r>
              <a:rPr lang="zh-TW" altLang="en-US" sz="2400" dirty="0">
                <a:latin typeface="微軟正黑體" panose="020B0604030504040204" pitchFamily="34" charset="-120"/>
                <a:ea typeface="微軟正黑體" panose="020B0604030504040204" pitchFamily="34" charset="-120"/>
              </a:rPr>
              <a:t>）以及心理工作量（使用 </a:t>
            </a:r>
            <a:r>
              <a:rPr lang="en-US" altLang="zh-TW" sz="2400" dirty="0">
                <a:latin typeface="微軟正黑體" panose="020B0604030504040204" pitchFamily="34" charset="-120"/>
                <a:ea typeface="微軟正黑體" panose="020B0604030504040204" pitchFamily="34" charset="-120"/>
              </a:rPr>
              <a:t>NASA-TLX</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sz="2400" dirty="0">
                <a:latin typeface="微軟正黑體" panose="020B0604030504040204" pitchFamily="34" charset="-120"/>
                <a:ea typeface="微軟正黑體" panose="020B0604030504040204" pitchFamily="34" charset="-120"/>
              </a:rPr>
              <a:t>在 </a:t>
            </a:r>
            <a:r>
              <a:rPr lang="en-US" altLang="zh-TW" sz="2400" dirty="0">
                <a:latin typeface="微軟正黑體" panose="020B0604030504040204" pitchFamily="34" charset="-120"/>
                <a:ea typeface="微軟正黑體" panose="020B0604030504040204" pitchFamily="34" charset="-120"/>
              </a:rPr>
              <a:t>15 </a:t>
            </a:r>
            <a:r>
              <a:rPr lang="zh-TW" altLang="en-US" sz="2400" dirty="0">
                <a:latin typeface="微軟正黑體" panose="020B0604030504040204" pitchFamily="34" charset="-120"/>
                <a:ea typeface="微軟正黑體" panose="020B0604030504040204" pitchFamily="34" charset="-120"/>
              </a:rPr>
              <a:t>分鐘的校正期間，連續記錄眼動追踪數據。 </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重複四次</a:t>
            </a:r>
            <a:r>
              <a:rPr lang="en-US" altLang="zh-TW" sz="2400" dirty="0">
                <a:latin typeface="微軟正黑體" panose="020B0604030504040204" pitchFamily="34" charset="-120"/>
                <a:ea typeface="微軟正黑體" panose="020B0604030504040204" pitchFamily="34" charset="-120"/>
              </a:rPr>
              <a:t>)</a:t>
            </a:r>
          </a:p>
          <a:p>
            <a:pPr marL="514350" indent="-514350">
              <a:buFont typeface="+mj-lt"/>
              <a:buAutoNum type="arabicPeriod"/>
            </a:pPr>
            <a:r>
              <a:rPr lang="zh-TW" altLang="en-US" sz="2400" dirty="0">
                <a:latin typeface="微軟正黑體" panose="020B0604030504040204" pitchFamily="34" charset="-120"/>
                <a:ea typeface="微軟正黑體" panose="020B0604030504040204" pitchFamily="34" charset="-120"/>
              </a:rPr>
              <a:t>經過 </a:t>
            </a:r>
            <a:r>
              <a:rPr lang="en-US" altLang="zh-TW" sz="2400" dirty="0">
                <a:latin typeface="微軟正黑體" panose="020B0604030504040204" pitchFamily="34" charset="-120"/>
                <a:ea typeface="微軟正黑體" panose="020B0604030504040204" pitchFamily="34" charset="-120"/>
              </a:rPr>
              <a:t>15 </a:t>
            </a:r>
            <a:r>
              <a:rPr lang="zh-TW" altLang="en-US" sz="2400" dirty="0">
                <a:latin typeface="微軟正黑體" panose="020B0604030504040204" pitchFamily="34" charset="-120"/>
                <a:ea typeface="微軟正黑體" panose="020B0604030504040204" pitchFamily="34" charset="-120"/>
              </a:rPr>
              <a:t>分鐘的校對，獲得了參與者的 </a:t>
            </a:r>
            <a:r>
              <a:rPr lang="en-US" altLang="zh-TW" sz="2400" dirty="0">
                <a:latin typeface="微軟正黑體" panose="020B0604030504040204" pitchFamily="34" charset="-120"/>
                <a:ea typeface="微軟正黑體" panose="020B0604030504040204" pitchFamily="34" charset="-120"/>
              </a:rPr>
              <a:t>CFF</a:t>
            </a:r>
            <a:r>
              <a:rPr lang="zh-TW" altLang="en-US" sz="2400" dirty="0">
                <a:latin typeface="微軟正黑體" panose="020B0604030504040204" pitchFamily="34" charset="-120"/>
                <a:ea typeface="微軟正黑體" panose="020B0604030504040204" pitchFamily="34" charset="-120"/>
              </a:rPr>
              <a:t>、視覺不適和疲勞、心理負荷和用戶滿意度。</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重複四次</a:t>
            </a:r>
            <a:r>
              <a:rPr lang="en-US" altLang="zh-TW" sz="24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03403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微軟正黑體" panose="020B0604030504040204" pitchFamily="34" charset="-120"/>
                <a:ea typeface="微軟正黑體" panose="020B0604030504040204" pitchFamily="34" charset="-120"/>
              </a:rPr>
              <a:t>5. </a:t>
            </a:r>
            <a:r>
              <a:rPr lang="zh-TW" altLang="en-US" dirty="0">
                <a:solidFill>
                  <a:srgbClr val="191B0E"/>
                </a:solidFill>
                <a:latin typeface="微軟正黑體" panose="020B0604030504040204" pitchFamily="34" charset="-120"/>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rPr>
            </a:br>
            <a:endParaRPr kumimoji="0" lang="zh-TW" altLang="en-US"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endParaRPr>
          </a:p>
        </p:txBody>
      </p:sp>
      <p:sp>
        <p:nvSpPr>
          <p:cNvPr id="5" name="內容版面配置區 2">
            <a:extLst>
              <a:ext uri="{FF2B5EF4-FFF2-40B4-BE49-F238E27FC236}">
                <a16:creationId xmlns:a16="http://schemas.microsoft.com/office/drawing/2014/main" id="{C4C55496-FC4E-4F01-BCD5-AFCA824E85C3}"/>
              </a:ext>
            </a:extLst>
          </p:cNvPr>
          <p:cNvSpPr>
            <a:spLocks noGrp="1"/>
          </p:cNvSpPr>
          <p:nvPr>
            <p:ph idx="1"/>
          </p:nvPr>
        </p:nvSpPr>
        <p:spPr>
          <a:xfrm>
            <a:off x="838200" y="1408530"/>
            <a:ext cx="9893968" cy="4351338"/>
          </a:xfrm>
        </p:spPr>
        <p:txBody>
          <a:bodyPr/>
          <a:lstStyle/>
          <a:p>
            <a:r>
              <a:rPr lang="zh-TW" altLang="en-US" dirty="0">
                <a:latin typeface="微軟正黑體" panose="020B0604030504040204" pitchFamily="34" charset="-120"/>
                <a:ea typeface="微軟正黑體" panose="020B0604030504040204" pitchFamily="34" charset="-120"/>
              </a:rPr>
              <a:t>顯示曲率僅對三個依變項有顯著影響</a:t>
            </a:r>
            <a:r>
              <a:rPr lang="en-US" altLang="zh-TW" dirty="0">
                <a:latin typeface="微軟正黑體" panose="020B0604030504040204" pitchFamily="34" charset="-120"/>
                <a:ea typeface="微軟正黑體" panose="020B0604030504040204" pitchFamily="34" charset="-120"/>
              </a:rPr>
              <a:t>:</a:t>
            </a:r>
          </a:p>
          <a:p>
            <a:pPr lvl="1"/>
            <a:r>
              <a:rPr lang="zh-TW" altLang="en-US" dirty="0">
                <a:latin typeface="微軟正黑體" panose="020B0604030504040204" pitchFamily="34" charset="-120"/>
                <a:ea typeface="微軟正黑體" panose="020B0604030504040204" pitchFamily="34" charset="-120"/>
              </a:rPr>
              <a:t>校對速度</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校對速度最高為 600R ，平均為119.9 (</a:t>
            </a:r>
            <a:r>
              <a:rPr lang="en-US" altLang="zh-TW" dirty="0">
                <a:latin typeface="微軟正黑體" panose="020B0604030504040204" pitchFamily="34" charset="-120"/>
                <a:ea typeface="微軟正黑體" panose="020B0604030504040204" pitchFamily="34" charset="-120"/>
              </a:rPr>
              <a:t>SD=</a:t>
            </a:r>
            <a:r>
              <a:rPr lang="zh-TW" altLang="en-US" dirty="0">
                <a:latin typeface="微軟正黑體" panose="020B0604030504040204" pitchFamily="34" charset="-120"/>
                <a:ea typeface="微軟正黑體" panose="020B0604030504040204" pitchFamily="34" charset="-120"/>
              </a:rPr>
              <a:t>24.5)</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眨眼持續時間</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p=0.035</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生理需求的影響</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p=0.02</a:t>
            </a:r>
            <a:r>
              <a:rPr lang="zh-TW" altLang="en-US" dirty="0">
                <a:latin typeface="微軟正黑體" panose="020B0604030504040204" pitchFamily="34" charset="-120"/>
                <a:ea typeface="微軟正黑體" panose="020B0604030504040204" pitchFamily="34" charset="-120"/>
              </a:rPr>
              <a:t>）</a:t>
            </a:r>
          </a:p>
        </p:txBody>
      </p:sp>
      <p:grpSp>
        <p:nvGrpSpPr>
          <p:cNvPr id="3" name="群組 2">
            <a:extLst>
              <a:ext uri="{FF2B5EF4-FFF2-40B4-BE49-F238E27FC236}">
                <a16:creationId xmlns:a16="http://schemas.microsoft.com/office/drawing/2014/main" id="{EC2C9C70-40BA-4197-9A2A-5533743A492B}"/>
              </a:ext>
            </a:extLst>
          </p:cNvPr>
          <p:cNvGrpSpPr/>
          <p:nvPr/>
        </p:nvGrpSpPr>
        <p:grpSpPr>
          <a:xfrm>
            <a:off x="1510071" y="3104941"/>
            <a:ext cx="8967536" cy="3698331"/>
            <a:chOff x="1510071" y="3104941"/>
            <a:chExt cx="8967536" cy="3698331"/>
          </a:xfrm>
        </p:grpSpPr>
        <p:pic>
          <p:nvPicPr>
            <p:cNvPr id="6" name="圖片 5">
              <a:extLst>
                <a:ext uri="{FF2B5EF4-FFF2-40B4-BE49-F238E27FC236}">
                  <a16:creationId xmlns:a16="http://schemas.microsoft.com/office/drawing/2014/main" id="{E6642B00-49C4-41EB-9EE1-D1FFD8108F9A}"/>
                </a:ext>
              </a:extLst>
            </p:cNvPr>
            <p:cNvPicPr>
              <a:picLocks noChangeAspect="1"/>
            </p:cNvPicPr>
            <p:nvPr/>
          </p:nvPicPr>
          <p:blipFill rotWithShape="1">
            <a:blip r:embed="rId4"/>
            <a:srcRect t="1267"/>
            <a:stretch/>
          </p:blipFill>
          <p:spPr>
            <a:xfrm>
              <a:off x="1510071" y="3104941"/>
              <a:ext cx="8967536" cy="3698331"/>
            </a:xfrm>
            <a:prstGeom prst="rect">
              <a:avLst/>
            </a:prstGeom>
          </p:spPr>
        </p:pic>
        <p:sp>
          <p:nvSpPr>
            <p:cNvPr id="9" name="矩形 8">
              <a:extLst>
                <a:ext uri="{FF2B5EF4-FFF2-40B4-BE49-F238E27FC236}">
                  <a16:creationId xmlns:a16="http://schemas.microsoft.com/office/drawing/2014/main" id="{584DE855-86BC-48E5-826A-0EC697F51C10}"/>
                </a:ext>
              </a:extLst>
            </p:cNvPr>
            <p:cNvSpPr/>
            <p:nvPr/>
          </p:nvSpPr>
          <p:spPr>
            <a:xfrm flipH="1">
              <a:off x="6956805" y="3429000"/>
              <a:ext cx="361741" cy="1909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8D87139F-4E56-4EA7-9C8C-AA0E8EB6269D}"/>
                </a:ext>
              </a:extLst>
            </p:cNvPr>
            <p:cNvSpPr/>
            <p:nvPr/>
          </p:nvSpPr>
          <p:spPr>
            <a:xfrm flipH="1">
              <a:off x="6956805" y="4915843"/>
              <a:ext cx="361741" cy="182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A8C36425-6C6B-43E6-9CE1-D4FA942FABA4}"/>
                </a:ext>
              </a:extLst>
            </p:cNvPr>
            <p:cNvSpPr/>
            <p:nvPr/>
          </p:nvSpPr>
          <p:spPr>
            <a:xfrm flipH="1">
              <a:off x="6956806" y="5803211"/>
              <a:ext cx="361741" cy="1126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18A13314-7EBF-4BB2-BF18-FF216E40596F}"/>
                </a:ext>
              </a:extLst>
            </p:cNvPr>
            <p:cNvSpPr/>
            <p:nvPr/>
          </p:nvSpPr>
          <p:spPr>
            <a:xfrm flipH="1">
              <a:off x="8485909" y="3766130"/>
              <a:ext cx="346592" cy="27462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5A977DB3-A3BD-48D6-B348-207CA6DCEF21}"/>
                </a:ext>
              </a:extLst>
            </p:cNvPr>
            <p:cNvSpPr/>
            <p:nvPr/>
          </p:nvSpPr>
          <p:spPr>
            <a:xfrm flipH="1">
              <a:off x="8478334" y="4220937"/>
              <a:ext cx="361741" cy="10622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792D9814-2F56-4120-8149-3415252F852E}"/>
                </a:ext>
              </a:extLst>
            </p:cNvPr>
            <p:cNvSpPr/>
            <p:nvPr/>
          </p:nvSpPr>
          <p:spPr>
            <a:xfrm flipH="1">
              <a:off x="8485909" y="4930377"/>
              <a:ext cx="361741" cy="1195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id="{905C564F-428F-41D3-914C-8075270193E6}"/>
                </a:ext>
              </a:extLst>
            </p:cNvPr>
            <p:cNvSpPr/>
            <p:nvPr/>
          </p:nvSpPr>
          <p:spPr>
            <a:xfrm flipH="1">
              <a:off x="8485910" y="5250802"/>
              <a:ext cx="361740" cy="10622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13D4AC05-8007-492D-ABCD-FBE0B763D505}"/>
                </a:ext>
              </a:extLst>
            </p:cNvPr>
            <p:cNvSpPr/>
            <p:nvPr/>
          </p:nvSpPr>
          <p:spPr>
            <a:xfrm flipH="1">
              <a:off x="8485909" y="5399515"/>
              <a:ext cx="361741" cy="1147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298404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4" name="內容版面配置區 3">
            <a:extLst>
              <a:ext uri="{FF2B5EF4-FFF2-40B4-BE49-F238E27FC236}">
                <a16:creationId xmlns:a16="http://schemas.microsoft.com/office/drawing/2014/main" id="{EDCC2D0D-9F2B-404A-8A78-71EA71E47A3A}"/>
              </a:ext>
            </a:extLst>
          </p:cNvPr>
          <p:cNvSpPr>
            <a:spLocks noGrp="1"/>
          </p:cNvSpPr>
          <p:nvPr>
            <p:ph idx="1"/>
          </p:nvPr>
        </p:nvSpPr>
        <p:spPr>
          <a:xfrm>
            <a:off x="838200" y="1825625"/>
            <a:ext cx="5060182" cy="4351338"/>
          </a:xfrm>
        </p:spPr>
        <p:txBody>
          <a:bodyPr>
            <a:normAutofit/>
          </a:bodyPr>
          <a:lstStyle/>
          <a:p>
            <a:r>
              <a:rPr lang="zh-TW" altLang="en-US" sz="2400" dirty="0">
                <a:latin typeface="微軟正黑體" panose="020B0604030504040204" pitchFamily="34" charset="-120"/>
                <a:ea typeface="微軟正黑體" panose="020B0604030504040204" pitchFamily="34" charset="-120"/>
              </a:rPr>
              <a:t>螢幕曲率對</a:t>
            </a:r>
            <a:r>
              <a:rPr lang="en-US" altLang="zh-TW" sz="2400" dirty="0">
                <a:latin typeface="微軟正黑體" panose="020B0604030504040204" pitchFamily="34" charset="-120"/>
                <a:ea typeface="微軟正黑體" panose="020B0604030504040204" pitchFamily="34" charset="-120"/>
              </a:rPr>
              <a:t>NASA-TLX</a:t>
            </a:r>
            <a:r>
              <a:rPr lang="zh-TW" altLang="en-US" sz="2400" dirty="0">
                <a:latin typeface="微軟正黑體" panose="020B0604030504040204" pitchFamily="34" charset="-120"/>
                <a:ea typeface="微軟正黑體" panose="020B0604030504040204" pitchFamily="34" charset="-120"/>
              </a:rPr>
              <a:t>中的</a:t>
            </a:r>
            <a:r>
              <a:rPr lang="zh-TW" altLang="en-US" sz="2400" dirty="0">
                <a:solidFill>
                  <a:srgbClr val="FF0000"/>
                </a:solidFill>
                <a:latin typeface="微軟正黑體" panose="020B0604030504040204" pitchFamily="34" charset="-120"/>
                <a:ea typeface="微軟正黑體" panose="020B0604030504040204" pitchFamily="34" charset="-120"/>
              </a:rPr>
              <a:t>生理需求</a:t>
            </a:r>
            <a:r>
              <a:rPr lang="zh-TW" altLang="en-US" sz="2400" dirty="0">
                <a:latin typeface="微軟正黑體" panose="020B0604030504040204" pitchFamily="34" charset="-120"/>
                <a:ea typeface="微軟正黑體" panose="020B0604030504040204" pitchFamily="34" charset="-120"/>
              </a:rPr>
              <a:t>的影響顯著。五種曲率在事後檢定分為兩組</a:t>
            </a:r>
            <a:r>
              <a:rPr lang="en-US" altLang="zh-TW" sz="2400" dirty="0">
                <a:latin typeface="微軟正黑體" panose="020B0604030504040204" pitchFamily="34" charset="-120"/>
                <a:ea typeface="微軟正黑體" panose="020B0604030504040204" pitchFamily="34" charset="-120"/>
              </a:rPr>
              <a:t>A/B</a:t>
            </a:r>
            <a:r>
              <a:rPr lang="en-US" altLang="zh-TW" dirty="0">
                <a:latin typeface="微軟正黑體" panose="020B0604030504040204" pitchFamily="34" charset="-120"/>
                <a:ea typeface="微軟正黑體" panose="020B0604030504040204" pitchFamily="34" charset="-120"/>
              </a:rPr>
              <a:t> ; </a:t>
            </a:r>
            <a:r>
              <a:rPr lang="en-US" altLang="zh-TW" sz="2400" dirty="0">
                <a:latin typeface="微軟正黑體" panose="020B0604030504040204" pitchFamily="34" charset="-120"/>
                <a:ea typeface="微軟正黑體" panose="020B0604030504040204" pitchFamily="34" charset="-120"/>
              </a:rPr>
              <a:t>SE=0.3–0.4) </a:t>
            </a:r>
            <a:r>
              <a:rPr lang="zh-TW" altLang="en-US" sz="2400" dirty="0">
                <a:latin typeface="微軟正黑體" panose="020B0604030504040204" pitchFamily="34" charset="-120"/>
                <a:ea typeface="微軟正黑體" panose="020B0604030504040204" pitchFamily="34" charset="-120"/>
              </a:rPr>
              <a:t>。</a:t>
            </a:r>
          </a:p>
        </p:txBody>
      </p:sp>
      <p:pic>
        <p:nvPicPr>
          <p:cNvPr id="17" name="圖片 16">
            <a:extLst>
              <a:ext uri="{FF2B5EF4-FFF2-40B4-BE49-F238E27FC236}">
                <a16:creationId xmlns:a16="http://schemas.microsoft.com/office/drawing/2014/main" id="{C15E9883-09DE-4A83-8506-93FF99F8A9EB}"/>
              </a:ext>
            </a:extLst>
          </p:cNvPr>
          <p:cNvPicPr>
            <a:picLocks noChangeAspect="1"/>
          </p:cNvPicPr>
          <p:nvPr/>
        </p:nvPicPr>
        <p:blipFill>
          <a:blip r:embed="rId4"/>
          <a:stretch>
            <a:fillRect/>
          </a:stretch>
        </p:blipFill>
        <p:spPr>
          <a:xfrm>
            <a:off x="1067040" y="3429000"/>
            <a:ext cx="4602502" cy="3063875"/>
          </a:xfrm>
          <a:prstGeom prst="rect">
            <a:avLst/>
          </a:prstGeom>
        </p:spPr>
      </p:pic>
      <p:sp>
        <p:nvSpPr>
          <p:cNvPr id="18" name="內容版面配置區 3">
            <a:extLst>
              <a:ext uri="{FF2B5EF4-FFF2-40B4-BE49-F238E27FC236}">
                <a16:creationId xmlns:a16="http://schemas.microsoft.com/office/drawing/2014/main" id="{025F98AE-6591-49A4-B0B9-C0CFD0156CC0}"/>
              </a:ext>
            </a:extLst>
          </p:cNvPr>
          <p:cNvSpPr txBox="1">
            <a:spLocks/>
          </p:cNvSpPr>
          <p:nvPr/>
        </p:nvSpPr>
        <p:spPr>
          <a:xfrm>
            <a:off x="6293620" y="1822450"/>
            <a:ext cx="506018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400" dirty="0">
                <a:latin typeface="微軟正黑體" panose="020B0604030504040204" pitchFamily="34" charset="-120"/>
                <a:ea typeface="微軟正黑體" panose="020B0604030504040204" pitchFamily="34" charset="-120"/>
              </a:rPr>
              <a:t>螢幕曲率對</a:t>
            </a:r>
            <a:r>
              <a:rPr lang="zh-TW" altLang="en-US" sz="2400" dirty="0">
                <a:solidFill>
                  <a:srgbClr val="FF0000"/>
                </a:solidFill>
                <a:latin typeface="微軟正黑體" panose="020B0604030504040204" pitchFamily="34" charset="-120"/>
                <a:ea typeface="微軟正黑體" panose="020B0604030504040204" pitchFamily="34" charset="-120"/>
              </a:rPr>
              <a:t>校正速度</a:t>
            </a:r>
            <a:r>
              <a:rPr lang="zh-TW" altLang="en-US" sz="2400" dirty="0">
                <a:latin typeface="微軟正黑體" panose="020B0604030504040204" pitchFamily="34" charset="-120"/>
                <a:ea typeface="微軟正黑體" panose="020B0604030504040204" pitchFamily="34" charset="-120"/>
              </a:rPr>
              <a:t>有顯著影響（</a:t>
            </a:r>
            <a:r>
              <a:rPr lang="en-US" altLang="zh-TW" sz="2400" dirty="0">
                <a:latin typeface="微軟正黑體" panose="020B0604030504040204" pitchFamily="34" charset="-120"/>
                <a:ea typeface="微軟正黑體" panose="020B0604030504040204" pitchFamily="34" charset="-120"/>
              </a:rPr>
              <a:t>p = 0.0009</a:t>
            </a:r>
            <a:r>
              <a:rPr lang="zh-TW" altLang="en-US" sz="2400" dirty="0">
                <a:latin typeface="微軟正黑體" panose="020B0604030504040204" pitchFamily="34" charset="-120"/>
                <a:ea typeface="微軟正黑體" panose="020B0604030504040204" pitchFamily="34" charset="-120"/>
              </a:rPr>
              <a:t>），在事後檢定分為兩組</a:t>
            </a:r>
            <a:r>
              <a:rPr lang="en-US" altLang="zh-TW" sz="2400" dirty="0">
                <a:latin typeface="微軟正黑體" panose="020B0604030504040204" pitchFamily="34" charset="-120"/>
                <a:ea typeface="微軟正黑體" panose="020B0604030504040204" pitchFamily="34" charset="-120"/>
              </a:rPr>
              <a:t> A/B ; SE=2.6–4.5.</a:t>
            </a:r>
            <a:endParaRPr lang="zh-TW" altLang="en-US" sz="2400" dirty="0">
              <a:latin typeface="微軟正黑體" panose="020B0604030504040204" pitchFamily="34" charset="-120"/>
              <a:ea typeface="微軟正黑體" panose="020B0604030504040204" pitchFamily="34" charset="-120"/>
            </a:endParaRPr>
          </a:p>
        </p:txBody>
      </p:sp>
      <p:pic>
        <p:nvPicPr>
          <p:cNvPr id="19" name="圖片 18">
            <a:extLst>
              <a:ext uri="{FF2B5EF4-FFF2-40B4-BE49-F238E27FC236}">
                <a16:creationId xmlns:a16="http://schemas.microsoft.com/office/drawing/2014/main" id="{FCDBA6F6-76BF-46C9-BCE8-80A0655DA492}"/>
              </a:ext>
            </a:extLst>
          </p:cNvPr>
          <p:cNvPicPr>
            <a:picLocks noChangeAspect="1"/>
          </p:cNvPicPr>
          <p:nvPr/>
        </p:nvPicPr>
        <p:blipFill>
          <a:blip r:embed="rId5"/>
          <a:stretch>
            <a:fillRect/>
          </a:stretch>
        </p:blipFill>
        <p:spPr>
          <a:xfrm>
            <a:off x="6434098" y="3488857"/>
            <a:ext cx="4769815" cy="2944159"/>
          </a:xfrm>
          <a:prstGeom prst="rect">
            <a:avLst/>
          </a:prstGeom>
        </p:spPr>
      </p:pic>
    </p:spTree>
    <p:extLst>
      <p:ext uri="{BB962C8B-B14F-4D97-AF65-F5344CB8AC3E}">
        <p14:creationId xmlns:p14="http://schemas.microsoft.com/office/powerpoint/2010/main" val="3870944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17" name="內容版面配置區 2">
            <a:extLst>
              <a:ext uri="{FF2B5EF4-FFF2-40B4-BE49-F238E27FC236}">
                <a16:creationId xmlns:a16="http://schemas.microsoft.com/office/drawing/2014/main" id="{2CC3DC41-4298-4B75-B545-D6D87F735FA4}"/>
              </a:ext>
            </a:extLst>
          </p:cNvPr>
          <p:cNvSpPr>
            <a:spLocks noGrp="1"/>
          </p:cNvSpPr>
          <p:nvPr>
            <p:ph idx="1"/>
          </p:nvPr>
        </p:nvSpPr>
        <p:spPr>
          <a:xfrm>
            <a:off x="838200" y="1825625"/>
            <a:ext cx="10515600" cy="4351338"/>
          </a:xfrm>
        </p:spPr>
        <p:txBody>
          <a:bodyPr/>
          <a:lstStyle/>
          <a:p>
            <a:r>
              <a:rPr lang="zh-TW" altLang="en-US" sz="2400" dirty="0">
                <a:latin typeface="微軟正黑體" panose="020B0604030504040204" pitchFamily="34" charset="-120"/>
                <a:ea typeface="微軟正黑體" panose="020B0604030504040204" pitchFamily="34" charset="-120"/>
              </a:rPr>
              <a:t>校正的最快曲率 </a:t>
            </a:r>
            <a:r>
              <a:rPr lang="en-US" altLang="zh-TW" sz="2400" dirty="0">
                <a:latin typeface="微軟正黑體" panose="020B0604030504040204" pitchFamily="34" charset="-120"/>
                <a:ea typeface="微軟正黑體" panose="020B0604030504040204" pitchFamily="34" charset="-120"/>
              </a:rPr>
              <a:t>600R </a:t>
            </a:r>
            <a:r>
              <a:rPr lang="zh-TW" altLang="en-US" sz="2400" dirty="0">
                <a:latin typeface="微軟正黑體" panose="020B0604030504040204" pitchFamily="34" charset="-120"/>
                <a:ea typeface="微軟正黑體" panose="020B0604030504040204" pitchFamily="34" charset="-120"/>
              </a:rPr>
              <a:t>比最慢的 </a:t>
            </a:r>
            <a:r>
              <a:rPr lang="en-US" altLang="zh-TW" sz="2400" dirty="0">
                <a:latin typeface="微軟正黑體" panose="020B0604030504040204" pitchFamily="34" charset="-120"/>
                <a:ea typeface="微軟正黑體" panose="020B0604030504040204" pitchFamily="34" charset="-120"/>
              </a:rPr>
              <a:t>1140R</a:t>
            </a:r>
            <a:r>
              <a:rPr lang="zh-TW" altLang="en-US" sz="2400" dirty="0">
                <a:latin typeface="微軟正黑體" panose="020B0604030504040204" pitchFamily="34" charset="-120"/>
                <a:ea typeface="微軟正黑體" panose="020B0604030504040204" pitchFamily="34" charset="-120"/>
              </a:rPr>
              <a:t>快 </a:t>
            </a:r>
            <a:r>
              <a:rPr lang="en-US" altLang="zh-TW" sz="2400" dirty="0">
                <a:latin typeface="微軟正黑體" panose="020B0604030504040204" pitchFamily="34" charset="-120"/>
                <a:ea typeface="微軟正黑體" panose="020B0604030504040204" pitchFamily="34" charset="-120"/>
              </a:rPr>
              <a:t>31.0%</a:t>
            </a:r>
            <a:r>
              <a:rPr lang="zh-TW" altLang="en-US" sz="2400" dirty="0">
                <a:latin typeface="微軟正黑體" panose="020B0604030504040204" pitchFamily="34" charset="-120"/>
                <a:ea typeface="微軟正黑體" panose="020B0604030504040204" pitchFamily="34" charset="-120"/>
              </a:rPr>
              <a:t>，可能因為整個螢幕對受試者來說，螢幕位置的觀看距離較一致。由於螢幕上的 </a:t>
            </a:r>
            <a:r>
              <a:rPr lang="en-US" altLang="zh-TW" sz="2400" dirty="0">
                <a:latin typeface="微軟正黑體" panose="020B0604030504040204" pitchFamily="34" charset="-120"/>
                <a:ea typeface="微軟正黑體" panose="020B0604030504040204" pitchFamily="34" charset="-120"/>
              </a:rPr>
              <a:t>VD</a:t>
            </a:r>
            <a:r>
              <a:rPr lang="zh-TW" altLang="en-US" sz="2400" dirty="0">
                <a:latin typeface="微軟正黑體" panose="020B0604030504040204" pitchFamily="34" charset="-120"/>
                <a:ea typeface="微軟正黑體" panose="020B0604030504040204" pitchFamily="34" charset="-120"/>
              </a:rPr>
              <a:t>都是不同的，所以需要調整焦距。</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對於焦距的變化需要 </a:t>
            </a:r>
            <a:r>
              <a:rPr lang="en-US" altLang="zh-TW" sz="2400" dirty="0">
                <a:latin typeface="微軟正黑體" panose="020B0604030504040204" pitchFamily="34" charset="-120"/>
                <a:ea typeface="微軟正黑體" panose="020B0604030504040204" pitchFamily="34" charset="-120"/>
              </a:rPr>
              <a:t>0.16-0.18 </a:t>
            </a:r>
            <a:r>
              <a:rPr lang="zh-TW" altLang="en-US" sz="2400" dirty="0">
                <a:latin typeface="微軟正黑體" panose="020B0604030504040204" pitchFamily="34" charset="-120"/>
                <a:ea typeface="微軟正黑體" panose="020B0604030504040204" pitchFamily="34" charset="-120"/>
              </a:rPr>
              <a:t>秒</a:t>
            </a:r>
            <a:r>
              <a:rPr lang="en-US" altLang="zh-TW"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Mustonen</a:t>
            </a:r>
            <a:r>
              <a:rPr lang="en-US" altLang="zh-TW" sz="2400" dirty="0">
                <a:latin typeface="微軟正黑體" panose="020B0604030504040204" pitchFamily="34" charset="-120"/>
                <a:ea typeface="微軟正黑體" panose="020B0604030504040204" pitchFamily="34" charset="-120"/>
              </a:rPr>
              <a:t> et</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al.,</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2015)</a:t>
            </a:r>
            <a:r>
              <a:rPr lang="zh-TW" altLang="en-US" sz="2400" dirty="0">
                <a:latin typeface="微軟正黑體" panose="020B0604030504040204" pitchFamily="34" charset="-120"/>
                <a:ea typeface="微軟正黑體" panose="020B0604030504040204" pitchFamily="34" charset="-120"/>
              </a:rPr>
              <a:t>和 </a:t>
            </a:r>
            <a:r>
              <a:rPr lang="en-US" altLang="zh-TW" sz="2400" dirty="0">
                <a:latin typeface="微軟正黑體" panose="020B0604030504040204" pitchFamily="34" charset="-120"/>
                <a:ea typeface="微軟正黑體" panose="020B0604030504040204" pitchFamily="34" charset="-120"/>
              </a:rPr>
              <a:t>0.3-1 </a:t>
            </a:r>
            <a:r>
              <a:rPr lang="zh-TW" altLang="en-US" sz="2400" dirty="0">
                <a:latin typeface="微軟正黑體" panose="020B0604030504040204" pitchFamily="34" charset="-120"/>
                <a:ea typeface="微軟正黑體" panose="020B0604030504040204" pitchFamily="34" charset="-120"/>
              </a:rPr>
              <a:t>秒的潛伏期</a:t>
            </a:r>
            <a:r>
              <a:rPr lang="en-US" altLang="zh-TW" sz="2400" dirty="0">
                <a:latin typeface="微軟正黑體" panose="020B0604030504040204" pitchFamily="34" charset="-120"/>
                <a:ea typeface="微軟正黑體" panose="020B0604030504040204" pitchFamily="34" charset="-120"/>
              </a:rPr>
              <a:t>(Campbell &amp;</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Westheimer,</a:t>
            </a:r>
            <a:r>
              <a:rPr lang="zh-TW" altLang="en-US" sz="2400" dirty="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1960)</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pic>
        <p:nvPicPr>
          <p:cNvPr id="18" name="圖片 17">
            <a:extLst>
              <a:ext uri="{FF2B5EF4-FFF2-40B4-BE49-F238E27FC236}">
                <a16:creationId xmlns:a16="http://schemas.microsoft.com/office/drawing/2014/main" id="{89BA80F9-3F9E-4079-AA34-4747581336F8}"/>
              </a:ext>
            </a:extLst>
          </p:cNvPr>
          <p:cNvPicPr>
            <a:picLocks noChangeAspect="1"/>
          </p:cNvPicPr>
          <p:nvPr/>
        </p:nvPicPr>
        <p:blipFill>
          <a:blip r:embed="rId4"/>
          <a:stretch>
            <a:fillRect/>
          </a:stretch>
        </p:blipFill>
        <p:spPr>
          <a:xfrm>
            <a:off x="1244599" y="3774535"/>
            <a:ext cx="7611537" cy="1181265"/>
          </a:xfrm>
          <a:prstGeom prst="rect">
            <a:avLst/>
          </a:prstGeom>
        </p:spPr>
      </p:pic>
      <p:sp>
        <p:nvSpPr>
          <p:cNvPr id="19" name="矩形 18">
            <a:extLst>
              <a:ext uri="{FF2B5EF4-FFF2-40B4-BE49-F238E27FC236}">
                <a16:creationId xmlns:a16="http://schemas.microsoft.com/office/drawing/2014/main" id="{2F0CEB02-150D-474D-9AB0-59FE4BF6E94D}"/>
              </a:ext>
            </a:extLst>
          </p:cNvPr>
          <p:cNvSpPr/>
          <p:nvPr/>
        </p:nvSpPr>
        <p:spPr>
          <a:xfrm>
            <a:off x="2880542" y="5381715"/>
            <a:ext cx="4339650" cy="369332"/>
          </a:xfrm>
          <a:prstGeom prst="rect">
            <a:avLst/>
          </a:prstGeom>
        </p:spPr>
        <p:txBody>
          <a:bodyPr wrap="none">
            <a:spAutoFit/>
          </a:bodyPr>
          <a:lstStyle/>
          <a:p>
            <a:r>
              <a:rPr lang="zh-TW" altLang="en-US" dirty="0">
                <a:latin typeface="微軟正黑體" panose="020B0604030504040204" pitchFamily="34" charset="-120"/>
                <a:ea typeface="微軟正黑體" panose="020B0604030504040204" pitchFamily="34" charset="-120"/>
              </a:rPr>
              <a:t>每個螢幕曲率的觀看距離、視野和視角。</a:t>
            </a:r>
            <a:endParaRPr lang="en-US" altLang="zh-TW" dirty="0">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F77FDA25-F9DE-4B8F-A6B1-B819A7CE5244}"/>
              </a:ext>
            </a:extLst>
          </p:cNvPr>
          <p:cNvSpPr/>
          <p:nvPr/>
        </p:nvSpPr>
        <p:spPr>
          <a:xfrm>
            <a:off x="2009670" y="4692579"/>
            <a:ext cx="2140299" cy="14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80145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20" name="標題 1">
            <a:extLst>
              <a:ext uri="{FF2B5EF4-FFF2-40B4-BE49-F238E27FC236}">
                <a16:creationId xmlns:a16="http://schemas.microsoft.com/office/drawing/2014/main" id="{4E64E4E6-4B6D-4A5A-BD69-C2A8F7B2CBBE}"/>
              </a:ext>
            </a:extLst>
          </p:cNvPr>
          <p:cNvSpPr>
            <a:spLocks noGrp="1"/>
          </p:cNvSpPr>
          <p:nvPr>
            <p:ph type="title"/>
          </p:nvPr>
        </p:nvSpPr>
        <p:spPr>
          <a:xfrm>
            <a:off x="838200" y="365125"/>
            <a:ext cx="10515600" cy="1325563"/>
          </a:xfrm>
        </p:spPr>
        <p:txBody>
          <a:bodyPr/>
          <a:lstStyle/>
          <a:p>
            <a:r>
              <a:rPr lang="zh-TW" altLang="en-US" dirty="0">
                <a:latin typeface="微軟正黑體" panose="020B0604030504040204" pitchFamily="34" charset="-120"/>
                <a:ea typeface="微軟正黑體" panose="020B0604030504040204" pitchFamily="34" charset="-120"/>
              </a:rPr>
              <a:t>任務持續時間效果</a:t>
            </a:r>
          </a:p>
        </p:txBody>
      </p:sp>
      <p:sp>
        <p:nvSpPr>
          <p:cNvPr id="21" name="內容版面配置區 2">
            <a:extLst>
              <a:ext uri="{FF2B5EF4-FFF2-40B4-BE49-F238E27FC236}">
                <a16:creationId xmlns:a16="http://schemas.microsoft.com/office/drawing/2014/main" id="{FDF8A1D9-E690-4435-8C2B-CFAA95BB794B}"/>
              </a:ext>
            </a:extLst>
          </p:cNvPr>
          <p:cNvSpPr>
            <a:spLocks noGrp="1"/>
          </p:cNvSpPr>
          <p:nvPr>
            <p:ph idx="1"/>
          </p:nvPr>
        </p:nvSpPr>
        <p:spPr>
          <a:xfrm>
            <a:off x="838200" y="1825625"/>
            <a:ext cx="4688393" cy="4351338"/>
          </a:xfrm>
        </p:spPr>
        <p:txBody>
          <a:bodyPr>
            <a:normAutofit/>
          </a:bodyPr>
          <a:lstStyle/>
          <a:p>
            <a:r>
              <a:rPr lang="zh-TW" altLang="en-US" sz="2000" dirty="0">
                <a:latin typeface="微軟正黑體" panose="020B0604030504040204" pitchFamily="34" charset="-120"/>
                <a:ea typeface="微軟正黑體" panose="020B0604030504040204" pitchFamily="34" charset="-120"/>
              </a:rPr>
              <a:t>任務持續時間顯著影響</a:t>
            </a:r>
            <a:r>
              <a:rPr lang="zh-TW" altLang="en-US" sz="2000" dirty="0">
                <a:solidFill>
                  <a:srgbClr val="FF0000"/>
                </a:solidFill>
                <a:latin typeface="微軟正黑體" panose="020B0604030504040204" pitchFamily="34" charset="-120"/>
                <a:ea typeface="微軟正黑體" panose="020B0604030504040204" pitchFamily="34" charset="-120"/>
              </a:rPr>
              <a:t>校對速度</a:t>
            </a:r>
            <a:endParaRPr lang="en-US" altLang="zh-TW" sz="2000" dirty="0">
              <a:solidFill>
                <a:srgbClr val="FF0000"/>
              </a:solidFill>
              <a:latin typeface="微軟正黑體" panose="020B0604030504040204" pitchFamily="34" charset="-120"/>
              <a:ea typeface="微軟正黑體" panose="020B0604030504040204" pitchFamily="34" charset="-120"/>
            </a:endParaRPr>
          </a:p>
          <a:p>
            <a:pPr marL="0" indent="0">
              <a:buNone/>
            </a:pP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p &lt; 0.0001</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任務持續時間顯著影響</a:t>
            </a:r>
            <a:r>
              <a:rPr lang="zh-TW" altLang="en-US" sz="2000" dirty="0">
                <a:solidFill>
                  <a:srgbClr val="FF0000"/>
                </a:solidFill>
                <a:latin typeface="微軟正黑體" panose="020B0604030504040204" pitchFamily="34" charset="-120"/>
                <a:ea typeface="微軟正黑體" panose="020B0604030504040204" pitchFamily="34" charset="-120"/>
              </a:rPr>
              <a:t>校對準確度 </a:t>
            </a:r>
            <a:r>
              <a:rPr lang="en-US" altLang="zh-TW" sz="2000" dirty="0">
                <a:solidFill>
                  <a:srgbClr val="FF0000"/>
                </a:solidFill>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 (p=0.0004)</a:t>
            </a:r>
          </a:p>
        </p:txBody>
      </p:sp>
      <p:pic>
        <p:nvPicPr>
          <p:cNvPr id="22" name="圖片 21">
            <a:extLst>
              <a:ext uri="{FF2B5EF4-FFF2-40B4-BE49-F238E27FC236}">
                <a16:creationId xmlns:a16="http://schemas.microsoft.com/office/drawing/2014/main" id="{BBB9FC1A-4E5D-4D36-84E0-934D7C30F9FE}"/>
              </a:ext>
            </a:extLst>
          </p:cNvPr>
          <p:cNvPicPr>
            <a:picLocks noChangeAspect="1"/>
          </p:cNvPicPr>
          <p:nvPr/>
        </p:nvPicPr>
        <p:blipFill>
          <a:blip r:embed="rId4"/>
          <a:stretch>
            <a:fillRect/>
          </a:stretch>
        </p:blipFill>
        <p:spPr>
          <a:xfrm>
            <a:off x="838200" y="3565571"/>
            <a:ext cx="4039437" cy="2386101"/>
          </a:xfrm>
          <a:prstGeom prst="rect">
            <a:avLst/>
          </a:prstGeom>
        </p:spPr>
      </p:pic>
      <p:sp>
        <p:nvSpPr>
          <p:cNvPr id="23" name="內容版面配置區 2">
            <a:extLst>
              <a:ext uri="{FF2B5EF4-FFF2-40B4-BE49-F238E27FC236}">
                <a16:creationId xmlns:a16="http://schemas.microsoft.com/office/drawing/2014/main" id="{EC469FC6-9A9E-4C20-8276-337EDEF64BAB}"/>
              </a:ext>
            </a:extLst>
          </p:cNvPr>
          <p:cNvSpPr txBox="1">
            <a:spLocks/>
          </p:cNvSpPr>
          <p:nvPr/>
        </p:nvSpPr>
        <p:spPr>
          <a:xfrm>
            <a:off x="5891816" y="1825625"/>
            <a:ext cx="562359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000" dirty="0">
                <a:latin typeface="微軟正黑體" panose="020B0604030504040204" pitchFamily="34" charset="-120"/>
                <a:ea typeface="微軟正黑體" panose="020B0604030504040204" pitchFamily="34" charset="-120"/>
              </a:rPr>
              <a:t>任務持續時間顯著影響</a:t>
            </a:r>
            <a:r>
              <a:rPr lang="zh-TW" altLang="en-US" sz="2000" dirty="0">
                <a:solidFill>
                  <a:srgbClr val="FF0000"/>
                </a:solidFill>
                <a:latin typeface="微軟正黑體" panose="020B0604030504040204" pitchFamily="34" charset="-120"/>
                <a:ea typeface="微軟正黑體" panose="020B0604030504040204" pitchFamily="34" charset="-120"/>
              </a:rPr>
              <a:t>視覺不適</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p &lt; 0.0001</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顯著影響</a:t>
            </a:r>
            <a:r>
              <a:rPr lang="zh-TW" altLang="en-US" sz="2000" dirty="0">
                <a:solidFill>
                  <a:srgbClr val="FF0000"/>
                </a:solidFill>
                <a:latin typeface="微軟正黑體" panose="020B0604030504040204" pitchFamily="34" charset="-120"/>
                <a:ea typeface="微軟正黑體" panose="020B0604030504040204" pitchFamily="34" charset="-120"/>
              </a:rPr>
              <a:t>視覺疲勞</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p &lt; 0.0001</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pic>
        <p:nvPicPr>
          <p:cNvPr id="24" name="圖片 23">
            <a:extLst>
              <a:ext uri="{FF2B5EF4-FFF2-40B4-BE49-F238E27FC236}">
                <a16:creationId xmlns:a16="http://schemas.microsoft.com/office/drawing/2014/main" id="{9B191500-B817-4B14-A5A1-758EA917C2F5}"/>
              </a:ext>
            </a:extLst>
          </p:cNvPr>
          <p:cNvPicPr>
            <a:picLocks noChangeAspect="1"/>
          </p:cNvPicPr>
          <p:nvPr/>
        </p:nvPicPr>
        <p:blipFill>
          <a:blip r:embed="rId5"/>
          <a:stretch>
            <a:fillRect/>
          </a:stretch>
        </p:blipFill>
        <p:spPr>
          <a:xfrm>
            <a:off x="6429754" y="3565571"/>
            <a:ext cx="4688393" cy="2611392"/>
          </a:xfrm>
          <a:prstGeom prst="rect">
            <a:avLst/>
          </a:prstGeom>
        </p:spPr>
      </p:pic>
    </p:spTree>
    <p:extLst>
      <p:ext uri="{BB962C8B-B14F-4D97-AF65-F5344CB8AC3E}">
        <p14:creationId xmlns:p14="http://schemas.microsoft.com/office/powerpoint/2010/main" val="682362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微軟正黑體" panose="020B0604030504040204" pitchFamily="34" charset="-120"/>
                <a:ea typeface="微軟正黑體" panose="020B0604030504040204" pitchFamily="34" charset="-120"/>
              </a:rPr>
              <a:t>6. </a:t>
            </a:r>
            <a:r>
              <a:rPr lang="zh-TW" altLang="en-US" dirty="0">
                <a:solidFill>
                  <a:srgbClr val="191B0E"/>
                </a:solidFill>
                <a:latin typeface="微軟正黑體" panose="020B0604030504040204" pitchFamily="34" charset="-120"/>
                <a:ea typeface="微軟正黑體" panose="020B0604030504040204" pitchFamily="34" charset="-120"/>
              </a:rPr>
              <a:t>結果與討論</a:t>
            </a:r>
            <a:br>
              <a:rPr kumimoji="0" lang="en-US" altLang="zh-TW"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rPr>
            </a:br>
            <a:endParaRPr kumimoji="0" lang="zh-TW" altLang="en-US"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endParaRPr>
          </a:p>
        </p:txBody>
      </p:sp>
      <p:sp>
        <p:nvSpPr>
          <p:cNvPr id="4" name="內容版面配置區 2">
            <a:extLst>
              <a:ext uri="{FF2B5EF4-FFF2-40B4-BE49-F238E27FC236}">
                <a16:creationId xmlns:a16="http://schemas.microsoft.com/office/drawing/2014/main" id="{F8A0DE60-B697-44C0-AA47-85929B384B22}"/>
              </a:ext>
            </a:extLst>
          </p:cNvPr>
          <p:cNvSpPr>
            <a:spLocks noGrp="1"/>
          </p:cNvSpPr>
          <p:nvPr>
            <p:ph idx="1"/>
          </p:nvPr>
        </p:nvSpPr>
        <p:spPr>
          <a:xfrm>
            <a:off x="838200" y="1825625"/>
            <a:ext cx="10515600" cy="4351338"/>
          </a:xfrm>
        </p:spPr>
        <p:txBody>
          <a:bodyPr>
            <a:normAutofit/>
          </a:bodyPr>
          <a:lstStyle/>
          <a:p>
            <a:r>
              <a:rPr lang="zh-TW" altLang="en-US" dirty="0">
                <a:latin typeface="微軟正黑體" panose="020B0604030504040204" pitchFamily="34" charset="-120"/>
                <a:ea typeface="微軟正黑體" panose="020B0604030504040204" pitchFamily="34" charset="-120"/>
              </a:rPr>
              <a:t>感知到的視覺不適和疲勞隨著任務持續時間的增加而增加。在 </a:t>
            </a:r>
            <a:r>
              <a:rPr lang="en-US" altLang="zh-TW" dirty="0">
                <a:latin typeface="微軟正黑體" panose="020B0604030504040204" pitchFamily="34" charset="-120"/>
                <a:ea typeface="微軟正黑體" panose="020B0604030504040204" pitchFamily="34" charset="-120"/>
              </a:rPr>
              <a:t>TD1 </a:t>
            </a:r>
            <a:r>
              <a:rPr lang="zh-TW" altLang="en-US" dirty="0">
                <a:latin typeface="微軟正黑體" panose="020B0604030504040204" pitchFamily="34" charset="-120"/>
                <a:ea typeface="微軟正黑體" panose="020B0604030504040204" pitchFamily="34" charset="-120"/>
              </a:rPr>
              <a:t>的視覺不適與疲勞增加了 </a:t>
            </a:r>
            <a:r>
              <a:rPr lang="en-US" altLang="zh-TW" dirty="0">
                <a:latin typeface="微軟正黑體" panose="020B0604030504040204" pitchFamily="34" charset="-120"/>
                <a:ea typeface="微軟正黑體" panose="020B0604030504040204" pitchFamily="34" charset="-120"/>
              </a:rPr>
              <a:t>54.0% </a:t>
            </a:r>
            <a:r>
              <a:rPr lang="zh-TW" altLang="en-US" dirty="0">
                <a:latin typeface="微軟正黑體" panose="020B0604030504040204" pitchFamily="34" charset="-120"/>
                <a:ea typeface="微軟正黑體" panose="020B0604030504040204" pitchFamily="34" charset="-120"/>
              </a:rPr>
              <a:t>和</a:t>
            </a:r>
            <a:r>
              <a:rPr lang="en-US" altLang="zh-TW" dirty="0">
                <a:latin typeface="微軟正黑體" panose="020B0604030504040204" pitchFamily="34" charset="-120"/>
                <a:ea typeface="微軟正黑體" panose="020B0604030504040204" pitchFamily="34" charset="-120"/>
              </a:rPr>
              <a:t>74.0%</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TD4 </a:t>
            </a:r>
            <a:r>
              <a:rPr lang="zh-TW" altLang="en-US" dirty="0">
                <a:latin typeface="微軟正黑體" panose="020B0604030504040204" pitchFamily="34" charset="-120"/>
                <a:ea typeface="微軟正黑體" panose="020B0604030504040204" pitchFamily="34" charset="-120"/>
              </a:rPr>
              <a:t>則是</a:t>
            </a:r>
            <a:r>
              <a:rPr lang="en-US" altLang="zh-TW" dirty="0">
                <a:latin typeface="微軟正黑體" panose="020B0604030504040204" pitchFamily="34" charset="-120"/>
                <a:ea typeface="微軟正黑體" panose="020B0604030504040204" pitchFamily="34" charset="-120"/>
              </a:rPr>
              <a:t>107.2% </a:t>
            </a:r>
            <a:r>
              <a:rPr lang="zh-TW" altLang="en-US" dirty="0">
                <a:latin typeface="微軟正黑體" panose="020B0604030504040204" pitchFamily="34" charset="-120"/>
                <a:ea typeface="微軟正黑體" panose="020B0604030504040204" pitchFamily="34" charset="-120"/>
              </a:rPr>
              <a:t>和</a:t>
            </a:r>
            <a:r>
              <a:rPr lang="en-US" altLang="zh-TW" dirty="0">
                <a:latin typeface="微軟正黑體" panose="020B0604030504040204" pitchFamily="34" charset="-120"/>
                <a:ea typeface="微軟正黑體" panose="020B0604030504040204" pitchFamily="34" charset="-120"/>
              </a:rPr>
              <a:t> 189.6%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根據 </a:t>
            </a:r>
            <a:r>
              <a:rPr lang="en-US" altLang="zh-TW" dirty="0">
                <a:latin typeface="微軟正黑體" panose="020B0604030504040204" pitchFamily="34" charset="-120"/>
                <a:ea typeface="微軟正黑體" panose="020B0604030504040204" pitchFamily="34" charset="-120"/>
              </a:rPr>
              <a:t>Kolsch et al., (2003)</a:t>
            </a:r>
            <a:r>
              <a:rPr lang="zh-TW" altLang="en-US" dirty="0">
                <a:latin typeface="微軟正黑體" panose="020B0604030504040204" pitchFamily="34" charset="-120"/>
                <a:ea typeface="微軟正黑體" panose="020B0604030504040204" pitchFamily="34" charset="-120"/>
              </a:rPr>
              <a:t>，姿勢疲勞是比姿勢不適的感覺更嚴重。因此視覺不適相比，視覺疲勞似乎是一種更負面的感覺。</a:t>
            </a: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68689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微軟正黑體" panose="020B0604030504040204" pitchFamily="34" charset="-120"/>
                <a:ea typeface="微軟正黑體" panose="020B0604030504040204" pitchFamily="34" charset="-120"/>
              </a:rPr>
              <a:t>6. </a:t>
            </a:r>
            <a:r>
              <a:rPr lang="zh-TW" altLang="en-US" dirty="0">
                <a:solidFill>
                  <a:srgbClr val="191B0E"/>
                </a:solidFill>
                <a:latin typeface="微軟正黑體" panose="020B0604030504040204" pitchFamily="34" charset="-120"/>
                <a:ea typeface="微軟正黑體" panose="020B0604030504040204" pitchFamily="34" charset="-120"/>
              </a:rPr>
              <a:t>結果與討論</a:t>
            </a:r>
            <a:br>
              <a:rPr kumimoji="0" lang="en-US" altLang="zh-TW"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rPr>
            </a:br>
            <a:endParaRPr kumimoji="0" lang="zh-TW" altLang="en-US"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endParaRPr>
          </a:p>
        </p:txBody>
      </p:sp>
      <p:sp>
        <p:nvSpPr>
          <p:cNvPr id="5" name="內容版面配置區 4">
            <a:extLst>
              <a:ext uri="{FF2B5EF4-FFF2-40B4-BE49-F238E27FC236}">
                <a16:creationId xmlns:a16="http://schemas.microsoft.com/office/drawing/2014/main" id="{BF66BC2D-536F-4165-A057-81184247055E}"/>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在所有顯示曲率中，校正準確性在 </a:t>
            </a:r>
            <a:r>
              <a:rPr lang="en-US" altLang="zh-TW" dirty="0">
                <a:latin typeface="微軟正黑體" panose="020B0604030504040204" pitchFamily="34" charset="-120"/>
                <a:ea typeface="微軟正黑體" panose="020B0604030504040204" pitchFamily="34" charset="-120"/>
              </a:rPr>
              <a:t>1 </a:t>
            </a:r>
            <a:r>
              <a:rPr lang="zh-TW" altLang="en-US" dirty="0">
                <a:latin typeface="微軟正黑體" panose="020B0604030504040204" pitchFamily="34" charset="-120"/>
                <a:ea typeface="微軟正黑體" panose="020B0604030504040204" pitchFamily="34" charset="-120"/>
              </a:rPr>
              <a:t>小時校對中持續下降，並且感到視覺不適、疲勞。</a:t>
            </a:r>
          </a:p>
          <a:p>
            <a:r>
              <a:rPr lang="zh-TW" altLang="en-US" dirty="0">
                <a:latin typeface="微軟正黑體" panose="020B0604030504040204" pitchFamily="34" charset="-120"/>
                <a:ea typeface="微軟正黑體" panose="020B0604030504040204" pitchFamily="34" charset="-120"/>
              </a:rPr>
              <a:t>結果中，最後</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分鐘（</a:t>
            </a:r>
            <a:r>
              <a:rPr lang="en-US" altLang="zh-TW" dirty="0">
                <a:latin typeface="微軟正黑體" panose="020B0604030504040204" pitchFamily="34" charset="-120"/>
                <a:ea typeface="微軟正黑體" panose="020B0604030504040204" pitchFamily="34" charset="-120"/>
              </a:rPr>
              <a:t>TD4</a:t>
            </a:r>
            <a:r>
              <a:rPr lang="zh-TW" altLang="en-US" dirty="0">
                <a:latin typeface="微軟正黑體" panose="020B0604030504040204" pitchFamily="34" charset="-120"/>
                <a:ea typeface="微軟正黑體" panose="020B0604030504040204" pitchFamily="34" charset="-120"/>
              </a:rPr>
              <a:t>）比前</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分鐘（</a:t>
            </a:r>
            <a:r>
              <a:rPr lang="en-US" altLang="zh-TW" dirty="0">
                <a:latin typeface="微軟正黑體" panose="020B0604030504040204" pitchFamily="34" charset="-120"/>
                <a:ea typeface="微軟正黑體" panose="020B0604030504040204" pitchFamily="34" charset="-120"/>
              </a:rPr>
              <a:t>TD1</a:t>
            </a:r>
            <a:r>
              <a:rPr lang="zh-TW" altLang="en-US" dirty="0">
                <a:latin typeface="微軟正黑體" panose="020B0604030504040204" pitchFamily="34" charset="-120"/>
                <a:ea typeface="微軟正黑體" panose="020B0604030504040204" pitchFamily="34" charset="-120"/>
              </a:rPr>
              <a:t>）校對速度提高</a:t>
            </a:r>
            <a:r>
              <a:rPr lang="en-US" altLang="zh-TW" dirty="0">
                <a:latin typeface="微軟正黑體" panose="020B0604030504040204" pitchFamily="34" charset="-120"/>
                <a:ea typeface="微軟正黑體" panose="020B0604030504040204" pitchFamily="34" charset="-120"/>
              </a:rPr>
              <a:t>15.5%</a:t>
            </a:r>
            <a:r>
              <a:rPr lang="zh-TW" altLang="en-US" dirty="0">
                <a:latin typeface="微軟正黑體" panose="020B0604030504040204" pitchFamily="34" charset="-120"/>
                <a:ea typeface="微軟正黑體" panose="020B0604030504040204" pitchFamily="34" charset="-120"/>
              </a:rPr>
              <a:t>，準確率下降</a:t>
            </a:r>
            <a:r>
              <a:rPr lang="en-US" altLang="zh-TW" dirty="0">
                <a:latin typeface="微軟正黑體" panose="020B0604030504040204" pitchFamily="34" charset="-120"/>
                <a:ea typeface="微軟正黑體" panose="020B0604030504040204" pitchFamily="34" charset="-120"/>
              </a:rPr>
              <a:t>6.6%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雖然被指示要注意速度和準確度，但大多數受試者可能優先考慮速度。</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可能在 </a:t>
            </a:r>
            <a:r>
              <a:rPr lang="en-US" altLang="zh-TW" dirty="0">
                <a:latin typeface="微軟正黑體" panose="020B0604030504040204" pitchFamily="34" charset="-120"/>
                <a:ea typeface="微軟正黑體" panose="020B0604030504040204" pitchFamily="34" charset="-120"/>
              </a:rPr>
              <a:t>1 </a:t>
            </a:r>
            <a:r>
              <a:rPr lang="zh-TW" altLang="en-US" dirty="0">
                <a:latin typeface="微軟正黑體" panose="020B0604030504040204" pitchFamily="34" charset="-120"/>
                <a:ea typeface="微軟正黑體" panose="020B0604030504040204" pitchFamily="34" charset="-120"/>
              </a:rPr>
              <a:t>小時期間發生校對校正的學習效果，有助於提高速度</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但是準確度降低</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a:r>
              <a:rPr lang="zh-TW" altLang="en-US" dirty="0">
                <a:solidFill>
                  <a:srgbClr val="FF0000"/>
                </a:solidFill>
                <a:latin typeface="微軟正黑體" panose="020B0604030504040204" pitchFamily="34" charset="-120"/>
                <a:ea typeface="微軟正黑體" panose="020B0604030504040204" pitchFamily="34" charset="-120"/>
              </a:rPr>
              <a:t>視覺疲勞的增加和腦力使用可能導致校對準確性下降和快速完成的傾向。</a:t>
            </a: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8691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微軟正黑體" panose="020B0604030504040204" pitchFamily="34" charset="-120"/>
                <a:ea typeface="微軟正黑體" panose="020B0604030504040204" pitchFamily="34" charset="-120"/>
              </a:rPr>
              <a:t>1.</a:t>
            </a:r>
            <a:r>
              <a:rPr lang="zh-TW" altLang="en-US" dirty="0">
                <a:solidFill>
                  <a:srgbClr val="191B0E"/>
                </a:solidFill>
                <a:latin typeface="微軟正黑體" panose="020B0604030504040204" pitchFamily="34" charset="-120"/>
                <a:ea typeface="微軟正黑體" panose="020B0604030504040204" pitchFamily="34" charset="-120"/>
              </a:rPr>
              <a:t>背景動機</a:t>
            </a:r>
            <a:br>
              <a:rPr kumimoji="0" lang="en-US" altLang="zh-TW"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rPr>
            </a:br>
            <a:endParaRPr kumimoji="0" lang="zh-TW" altLang="en-US"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endParaRPr>
          </a:p>
        </p:txBody>
      </p:sp>
      <p:sp>
        <p:nvSpPr>
          <p:cNvPr id="4" name="內容版面配置區 2">
            <a:extLst>
              <a:ext uri="{FF2B5EF4-FFF2-40B4-BE49-F238E27FC236}">
                <a16:creationId xmlns:a16="http://schemas.microsoft.com/office/drawing/2014/main" id="{0B1C35B9-3069-4E5D-90C8-12B6754C03C6}"/>
              </a:ext>
            </a:extLst>
          </p:cNvPr>
          <p:cNvSpPr>
            <a:spLocks noGrp="1"/>
          </p:cNvSpPr>
          <p:nvPr>
            <p:ph idx="1"/>
          </p:nvPr>
        </p:nvSpPr>
        <p:spPr>
          <a:xfrm>
            <a:off x="838200" y="1825625"/>
            <a:ext cx="10515600" cy="4351338"/>
          </a:xfrm>
        </p:spPr>
        <p:txBody>
          <a:bodyPr>
            <a:normAutofit/>
          </a:bodyPr>
          <a:lstStyle/>
          <a:p>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過去的螢幕選擇上僅考量尺寸即可，而現今市場需求改變推出各式種類，其中螢幕主要分別為電競專用型（追求高刷新率）、曲面型</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視覺包圍感</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，美學型</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居家生活使用</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儘管各種曲面顯示器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如螢幕、電視和手機</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已經很廣泛，但還沒有對曲面螢幕的</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綜合研究</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lvl="1"/>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視覺任務表現對生產力的影響</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(Czerwinski</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et al., 2003)</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lvl="1"/>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使用者對螢幕的偏好</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(Na et al.,</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2015)</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lvl="1"/>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曲面螢幕對</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安全和幸福感</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的影響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(Mun et al., 2015; </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Ahn</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et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al,.2014 )</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lvl="1"/>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對</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生產力和幸福感</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的影響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Choi et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al.,</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2018;</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Wang et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al.,</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2007)</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lvl="1"/>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對</a:t>
            </a:r>
            <a:r>
              <a:rPr lang="zh-TW" altLang="en-US"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生產力和安全</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的影響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(Lin et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al.,</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2009;</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Park et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al.,</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2017)</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1054976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微軟正黑體" panose="020B0604030504040204" pitchFamily="34" charset="-120"/>
                <a:ea typeface="微軟正黑體" panose="020B0604030504040204" pitchFamily="34" charset="-120"/>
              </a:rPr>
              <a:t>6-1</a:t>
            </a:r>
            <a:r>
              <a:rPr lang="zh-TW" altLang="en-US" dirty="0">
                <a:solidFill>
                  <a:srgbClr val="191B0E"/>
                </a:solidFill>
                <a:latin typeface="微軟正黑體" panose="020B0604030504040204" pitchFamily="34" charset="-120"/>
                <a:ea typeface="微軟正黑體" panose="020B0604030504040204" pitchFamily="34" charset="-120"/>
              </a:rPr>
              <a:t>限制</a:t>
            </a:r>
            <a:br>
              <a:rPr kumimoji="0" lang="en-US" altLang="zh-TW"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rPr>
            </a:br>
            <a:endParaRPr kumimoji="0" lang="zh-TW" altLang="en-US"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endParaRPr>
          </a:p>
        </p:txBody>
      </p:sp>
      <p:sp>
        <p:nvSpPr>
          <p:cNvPr id="7" name="內容版面配置區 2">
            <a:extLst>
              <a:ext uri="{FF2B5EF4-FFF2-40B4-BE49-F238E27FC236}">
                <a16:creationId xmlns:a16="http://schemas.microsoft.com/office/drawing/2014/main" id="{B67C559E-96F9-4631-82D8-6D37A351D15F}"/>
              </a:ext>
            </a:extLst>
          </p:cNvPr>
          <p:cNvSpPr>
            <a:spLocks noGrp="1"/>
          </p:cNvSpPr>
          <p:nvPr>
            <p:ph idx="1"/>
          </p:nvPr>
        </p:nvSpPr>
        <p:spPr>
          <a:xfrm>
            <a:off x="838200" y="1825625"/>
            <a:ext cx="10515600" cy="4351338"/>
          </a:xfrm>
        </p:spPr>
        <p:txBody>
          <a:bodyPr/>
          <a:lstStyle/>
          <a:p>
            <a:r>
              <a:rPr lang="zh-TW" altLang="en-US" dirty="0">
                <a:latin typeface="微軟正黑體" panose="020B0604030504040204" pitchFamily="34" charset="-120"/>
                <a:ea typeface="微軟正黑體" panose="020B0604030504040204" pitchFamily="34" charset="-120"/>
              </a:rPr>
              <a:t>後投影螢幕與實際螢幕不同（例如，在分辨率和亮度方面）。</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只考慮了 </a:t>
            </a:r>
            <a:r>
              <a:rPr lang="en-US" altLang="zh-TW" dirty="0">
                <a:latin typeface="微軟正黑體" panose="020B0604030504040204" pitchFamily="34" charset="-120"/>
                <a:ea typeface="微軟正黑體" panose="020B0604030504040204" pitchFamily="34" charset="-120"/>
              </a:rPr>
              <a:t>27“ </a:t>
            </a:r>
            <a:r>
              <a:rPr lang="zh-TW" altLang="en-US" dirty="0">
                <a:latin typeface="微軟正黑體" panose="020B0604030504040204" pitchFamily="34" charset="-120"/>
                <a:ea typeface="微軟正黑體" panose="020B0604030504040204" pitchFamily="34" charset="-120"/>
              </a:rPr>
              <a:t>螢幕上的校正任務，需要考慮其他尺寸。</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本研究未考慮顯示曲率和任務持續時間的影響與</a:t>
            </a:r>
            <a:r>
              <a:rPr lang="zh-TW" altLang="en-US" dirty="0">
                <a:solidFill>
                  <a:srgbClr val="FF0000"/>
                </a:solidFill>
                <a:latin typeface="微軟正黑體" panose="020B0604030504040204" pitchFamily="34" charset="-120"/>
                <a:ea typeface="微軟正黑體" panose="020B0604030504040204" pitchFamily="34" charset="-120"/>
              </a:rPr>
              <a:t>年齡相關</a:t>
            </a:r>
            <a:r>
              <a:rPr lang="zh-TW" altLang="en-US" dirty="0">
                <a:latin typeface="微軟正黑體" panose="020B0604030504040204" pitchFamily="34" charset="-120"/>
                <a:ea typeface="微軟正黑體" panose="020B0604030504040204" pitchFamily="34" charset="-120"/>
              </a:rPr>
              <a:t>的差異。</a:t>
            </a:r>
          </a:p>
        </p:txBody>
      </p:sp>
    </p:spTree>
    <p:extLst>
      <p:ext uri="{BB962C8B-B14F-4D97-AF65-F5344CB8AC3E}">
        <p14:creationId xmlns:p14="http://schemas.microsoft.com/office/powerpoint/2010/main" val="4178414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3363191" y="2767282"/>
            <a:ext cx="5465618" cy="1323439"/>
          </a:xfrm>
          <a:prstGeom prst="rect">
            <a:avLst/>
          </a:prstGeom>
          <a:noFill/>
        </p:spPr>
        <p:txBody>
          <a:bodyPr wrap="square" rtlCol="0">
            <a:spAutoFit/>
          </a:bodyPr>
          <a:lstStyle/>
          <a:p>
            <a:r>
              <a:rPr lang="en-US" altLang="zh-TW" sz="4000" b="1" spc="300" dirty="0">
                <a:solidFill>
                  <a:srgbClr val="00908D"/>
                </a:solidFill>
                <a:latin typeface="微軟正黑體" panose="020B0604030504040204" pitchFamily="34" charset="-120"/>
                <a:ea typeface="微軟正黑體" panose="020B0604030504040204" pitchFamily="34" charset="-120"/>
              </a:rPr>
              <a:t>Thank You</a:t>
            </a:r>
          </a:p>
          <a:p>
            <a:r>
              <a:rPr lang="en-US" altLang="zh-TW" sz="4000" b="1" spc="300" dirty="0">
                <a:solidFill>
                  <a:srgbClr val="595149"/>
                </a:solidFill>
                <a:latin typeface="微軟正黑體" panose="020B0604030504040204" pitchFamily="34" charset="-120"/>
                <a:ea typeface="微軟正黑體" panose="020B0604030504040204" pitchFamily="34" charset="-120"/>
              </a:rPr>
              <a:t>For Your Attention.</a:t>
            </a:r>
            <a:endParaRPr lang="zh-TW" altLang="en-US" sz="4000" b="1" spc="300" dirty="0">
              <a:solidFill>
                <a:srgbClr val="59514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9861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Times New Roman" panose="02020603050405020304" pitchFamily="18" charset="0"/>
                <a:ea typeface="微軟正黑體" panose="020B0604030504040204" pitchFamily="34" charset="-120"/>
                <a:cs typeface="Times New Roman" panose="02020603050405020304" pitchFamily="18" charset="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dirty="0">
                <a:solidFill>
                  <a:srgbClr val="191B0E"/>
                </a:solidFill>
                <a:latin typeface="Times New Roman" panose="02020603050405020304" pitchFamily="18" charset="0"/>
                <a:ea typeface="微軟正黑體" panose="020B0604030504040204" pitchFamily="34" charset="-120"/>
                <a:cs typeface="Times New Roman" panose="02020603050405020304" pitchFamily="18" charset="0"/>
              </a:rPr>
              <a:t>相關文獻</a:t>
            </a:r>
            <a:br>
              <a:rPr kumimoji="0" lang="en-US" altLang="zh-TW" sz="4400" b="0" i="0" u="none" strike="noStrike" kern="1200" cap="none" spc="0" normalizeH="0" baseline="0" noProof="0" dirty="0">
                <a:ln>
                  <a:noFill/>
                </a:ln>
                <a:solidFill>
                  <a:srgbClr val="191B0E"/>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br>
            <a:endParaRPr kumimoji="0" lang="zh-TW" altLang="en-US" sz="4400" b="0" i="0" u="none" strike="noStrike" kern="1200" cap="none" spc="0" normalizeH="0" baseline="0" noProof="0" dirty="0">
              <a:ln>
                <a:noFill/>
              </a:ln>
              <a:solidFill>
                <a:srgbClr val="191B0E"/>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內容版面配置區 2">
            <a:extLst>
              <a:ext uri="{FF2B5EF4-FFF2-40B4-BE49-F238E27FC236}">
                <a16:creationId xmlns:a16="http://schemas.microsoft.com/office/drawing/2014/main" id="{906F5A7A-5EE3-42B8-992E-8E39F2576311}"/>
              </a:ext>
            </a:extLst>
          </p:cNvPr>
          <p:cNvSpPr>
            <a:spLocks noGrp="1"/>
          </p:cNvSpPr>
          <p:nvPr>
            <p:ph idx="1"/>
          </p:nvPr>
        </p:nvSpPr>
        <p:spPr>
          <a:xfrm>
            <a:off x="838200" y="1825625"/>
            <a:ext cx="10515600" cy="4351338"/>
          </a:xfrm>
        </p:spPr>
        <p:txBody>
          <a:bodyPr>
            <a:normAutofit/>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Park et al.(2017)</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表明，</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500 mm</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觀看距離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VD (viewing distance)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下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吋</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600R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曲面顯示器提高了易讀性並減少了視覺疲勞。</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Na et al.(2015)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表明，</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吋曲面顯示器可提高閱讀速度（使用螢幕曲率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633R</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並在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600 mm</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的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VD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的情況下</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Hakkinen</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et al.</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(2008)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表明，使用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5.8“ (13✕7 cm) 60R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和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80R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的模型在適當的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VD</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下也會讓使用者更好閱讀。</a:t>
            </a:r>
          </a:p>
        </p:txBody>
      </p:sp>
    </p:spTree>
    <p:extLst>
      <p:ext uri="{BB962C8B-B14F-4D97-AF65-F5344CB8AC3E}">
        <p14:creationId xmlns:p14="http://schemas.microsoft.com/office/powerpoint/2010/main" val="288344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曲面螢幕的劣勢</a:t>
            </a:r>
            <a:br>
              <a:rPr kumimoji="0" lang="en-US" altLang="zh-TW" sz="4400" b="0" i="0" u="none" strike="noStrike" kern="1200" cap="none" spc="0" normalizeH="0" baseline="0" noProof="0" dirty="0">
                <a:ln>
                  <a:noFill/>
                </a:ln>
                <a:solidFill>
                  <a:srgbClr val="191B0E"/>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br>
            <a:endParaRPr kumimoji="0" lang="zh-TW" altLang="en-US" sz="4400" b="0" i="0" u="none" strike="noStrike" kern="1200" cap="none" spc="0" normalizeH="0" baseline="0" noProof="0" dirty="0">
              <a:ln>
                <a:noFill/>
              </a:ln>
              <a:solidFill>
                <a:srgbClr val="191B0E"/>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內容版面配置區 4">
            <a:extLst>
              <a:ext uri="{FF2B5EF4-FFF2-40B4-BE49-F238E27FC236}">
                <a16:creationId xmlns:a16="http://schemas.microsoft.com/office/drawing/2014/main" id="{C003A11B-1037-485F-99CA-57D46A4C3619}"/>
              </a:ext>
            </a:extLst>
          </p:cNvPr>
          <p:cNvSpPr>
            <a:spLocks noGrp="1"/>
          </p:cNvSpPr>
          <p:nvPr>
            <p:ph idx="1"/>
          </p:nvPr>
        </p:nvSpPr>
        <p:spPr/>
        <p:txBody>
          <a:bodyPr/>
          <a:lstStyle/>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造成糟糕的特效形狀</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Ohtsuka</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et al., 2016)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更長的視覺處理時間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err="1">
                <a:latin typeface="Times New Roman" panose="02020603050405020304" pitchFamily="18" charset="0"/>
                <a:ea typeface="微軟正黑體" panose="020B0604030504040204" pitchFamily="34" charset="-120"/>
                <a:cs typeface="Times New Roman" panose="02020603050405020304" pitchFamily="18" charset="0"/>
              </a:rPr>
              <a:t>Mustonen</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 et al., 2015)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當螢幕曲率半徑內的</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VD</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都相近且任務持續時間較長時，螢幕曲率的觀看效果會更好</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da-DK" altLang="zh-TW" sz="2400" dirty="0">
                <a:latin typeface="Times New Roman" panose="02020603050405020304" pitchFamily="18" charset="0"/>
                <a:ea typeface="微軟正黑體" panose="020B0604030504040204" pitchFamily="34" charset="-120"/>
                <a:cs typeface="Times New Roman" panose="02020603050405020304" pitchFamily="18" charset="0"/>
              </a:rPr>
              <a:t>Wang et al., 2007;</a:t>
            </a:r>
            <a:r>
              <a:rPr lang="zh-TW" altLang="da-DK" sz="2400" dirty="0">
                <a:latin typeface="Times New Roman" panose="02020603050405020304" pitchFamily="18" charset="0"/>
                <a:ea typeface="微軟正黑體" panose="020B0604030504040204" pitchFamily="34" charset="-120"/>
                <a:cs typeface="Times New Roman" panose="02020603050405020304" pitchFamily="18" charset="0"/>
              </a:rPr>
              <a:t> </a:t>
            </a:r>
            <a:r>
              <a:rPr lang="da-DK" altLang="zh-TW" sz="2400" dirty="0">
                <a:latin typeface="Times New Roman" panose="02020603050405020304" pitchFamily="18" charset="0"/>
                <a:ea typeface="微軟正黑體" panose="020B0604030504040204" pitchFamily="34" charset="-120"/>
                <a:cs typeface="Times New Roman" panose="02020603050405020304" pitchFamily="18" charset="0"/>
              </a:rPr>
              <a:t>Wang et al., 2012)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da-DK"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長時間進行</a:t>
            </a:r>
            <a:r>
              <a:rPr lang="zh-TW" altLang="en-US" sz="2400" u="sng" dirty="0">
                <a:latin typeface="Times New Roman" panose="02020603050405020304" pitchFamily="18" charset="0"/>
                <a:ea typeface="微軟正黑體" panose="020B0604030504040204" pitchFamily="34" charset="-120"/>
                <a:cs typeface="Times New Roman" panose="02020603050405020304" pitchFamily="18" charset="0"/>
              </a:rPr>
              <a:t>視覺顯示終端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(VDT)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任務會降低生產力並誘發</a:t>
            </a:r>
            <a:r>
              <a:rPr lang="zh-TW" altLang="en-US" sz="2400" u="sng" dirty="0">
                <a:latin typeface="Times New Roman" panose="02020603050405020304" pitchFamily="18" charset="0"/>
                <a:ea typeface="微軟正黑體" panose="020B0604030504040204" pitchFamily="34" charset="-120"/>
                <a:cs typeface="Times New Roman" panose="02020603050405020304" pitchFamily="18" charset="0"/>
              </a:rPr>
              <a:t>電腦視覺綜合症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(CVS)(Ostrovsky et al., 2012)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在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15 </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分鐘的掃視後，搜索目標表現會開始下降 </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(Park et al., 2017)</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937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295400" y="681037"/>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dirty="0">
                <a:solidFill>
                  <a:srgbClr val="191B0E"/>
                </a:solidFill>
                <a:latin typeface="Times New Roman" panose="02020603050405020304" pitchFamily="18" charset="0"/>
                <a:ea typeface="微軟正黑體" panose="020B0604030504040204" pitchFamily="34" charset="-120"/>
                <a:cs typeface="Times New Roman" panose="02020603050405020304" pitchFamily="18" charset="0"/>
              </a:rPr>
              <a:t>視覺相關評分</a:t>
            </a:r>
            <a:r>
              <a:rPr lang="en-US" altLang="zh-TW" dirty="0">
                <a:solidFill>
                  <a:srgbClr val="191B0E"/>
                </a:solidFill>
                <a:latin typeface="Times New Roman" panose="02020603050405020304" pitchFamily="18" charset="0"/>
                <a:ea typeface="微軟正黑體" panose="020B0604030504040204" pitchFamily="34" charset="-120"/>
                <a:cs typeface="Times New Roman" panose="02020603050405020304" pitchFamily="18" charset="0"/>
              </a:rPr>
              <a:t>(1/2)</a:t>
            </a:r>
            <a:endParaRPr kumimoji="0" lang="zh-TW" altLang="en-US" sz="4400" b="0" i="0" u="none" strike="noStrike" kern="1200" cap="none" spc="0" normalizeH="0" baseline="0" noProof="0" dirty="0">
              <a:ln>
                <a:noFill/>
              </a:ln>
              <a:solidFill>
                <a:srgbClr val="191B0E"/>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內容版面配置區 2">
            <a:extLst>
              <a:ext uri="{FF2B5EF4-FFF2-40B4-BE49-F238E27FC236}">
                <a16:creationId xmlns:a16="http://schemas.microsoft.com/office/drawing/2014/main" id="{0158D75B-ACF1-4EAA-BB5E-A3E43EA7EC33}"/>
              </a:ext>
            </a:extLst>
          </p:cNvPr>
          <p:cNvSpPr>
            <a:spLocks noGrp="1"/>
          </p:cNvSpPr>
          <p:nvPr>
            <p:ph idx="1"/>
          </p:nvPr>
        </p:nvSpPr>
        <p:spPr>
          <a:xfrm>
            <a:off x="838200" y="1825625"/>
            <a:ext cx="10515600" cy="4351338"/>
          </a:xfrm>
        </p:spPr>
        <p:txBody>
          <a:bodyPr>
            <a:normAutofit/>
          </a:bodyPr>
          <a:lstStyle/>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主觀視覺疲勞評分包括</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p>
          <a:p>
            <a:pPr lvl="1"/>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視覺模擬量表（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VAS</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Omori et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al.,</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2003 </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1"/>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視覺疲勞量表（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ECQ</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Steenstra et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al.,</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2009 </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1"/>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視覺疲勞圖形評分量表（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VFGRS</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Cushman</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1986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1"/>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七分制量表（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Li et al., 2012 </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1"/>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視覺疲勞量表（</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Benedetto et al., 2013 </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79738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Times New Roman" panose="02020603050405020304" pitchFamily="18" charset="0"/>
                <a:ea typeface="微軟正黑體" panose="020B0604030504040204" pitchFamily="34" charset="-120"/>
                <a:cs typeface="Times New Roman" panose="02020603050405020304" pitchFamily="18" charset="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endParaRPr kumimoji="0" lang="zh-TW" altLang="en-US" sz="4400" b="0" i="0" u="none" strike="noStrike" kern="1200" cap="none" spc="0" normalizeH="0" baseline="0" noProof="0" dirty="0">
              <a:ln>
                <a:noFill/>
              </a:ln>
              <a:solidFill>
                <a:srgbClr val="191B0E"/>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內容版面配置區 2">
            <a:extLst>
              <a:ext uri="{FF2B5EF4-FFF2-40B4-BE49-F238E27FC236}">
                <a16:creationId xmlns:a16="http://schemas.microsoft.com/office/drawing/2014/main" id="{A6439A61-44DD-478D-894C-48E6371CD217}"/>
              </a:ext>
            </a:extLst>
          </p:cNvPr>
          <p:cNvSpPr>
            <a:spLocks noGrp="1"/>
          </p:cNvSpPr>
          <p:nvPr>
            <p:ph idx="1"/>
          </p:nvPr>
        </p:nvSpPr>
        <p:spPr>
          <a:xfrm>
            <a:off x="838200" y="1825625"/>
            <a:ext cx="10515600" cy="4351338"/>
          </a:xfrm>
        </p:spPr>
        <p:txBody>
          <a:bodyPr>
            <a:normAutofit fontScale="92500" lnSpcReduction="10000"/>
          </a:bodyPr>
          <a:lstStyle/>
          <a:p>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生理性視覺疲勞測量</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p>
          <a:p>
            <a:pPr lvl="1"/>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臨界融合頻率（</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CFF</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Bando et al., 2012 </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Chi &amp;</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Lin,</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1998 </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Lin &amp;</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Huang,</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2013</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Lin et al., 2013</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Lin et al., 2009 </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lvl="1"/>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瞳孔大小（</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Murata et al., 2001</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Saito et al., 1994</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lvl="1"/>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眨眼（</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Kaneko &amp;</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Sakamoto,</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2001</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lvl="1"/>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眨眼持續時間（</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Stern et al., 1994 </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lvl="1"/>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腦電圖（</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Hsu &amp;</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Wang</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et al., 2013 </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lvl="1"/>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視力（</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Chi &amp;</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Lin,</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1998 </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主觀心理負荷測量</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p>
          <a:p>
            <a:pPr lvl="1"/>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NASA </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任務負荷指數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(TLX)</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Hart, 2006 </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p>
          <a:p>
            <a:pPr lvl="1"/>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瞬時自我評估（</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Casner</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&amp; Gore,</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2010</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p>
          <a:p>
            <a:pPr lvl="1"/>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簡化的主觀負荷評估（</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Luximon</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&amp; </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Goonetilleke</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2001</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a:t>
            </a:r>
          </a:p>
          <a:p>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標題 1">
            <a:extLst>
              <a:ext uri="{FF2B5EF4-FFF2-40B4-BE49-F238E27FC236}">
                <a16:creationId xmlns:a16="http://schemas.microsoft.com/office/drawing/2014/main" id="{34406FF1-D6BD-438C-A35E-6F3587332403}"/>
              </a:ext>
            </a:extLst>
          </p:cNvPr>
          <p:cNvSpPr txBox="1">
            <a:spLocks/>
          </p:cNvSpPr>
          <p:nvPr/>
        </p:nvSpPr>
        <p:spPr>
          <a:xfrm>
            <a:off x="1524000" y="8382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dirty="0">
                <a:solidFill>
                  <a:srgbClr val="191B0E"/>
                </a:solidFill>
                <a:latin typeface="Times New Roman" panose="02020603050405020304" pitchFamily="18" charset="0"/>
                <a:ea typeface="微軟正黑體" panose="020B0604030504040204" pitchFamily="34" charset="-120"/>
                <a:cs typeface="Times New Roman" panose="02020603050405020304" pitchFamily="18" charset="0"/>
              </a:rPr>
              <a:t>視覺相關評分</a:t>
            </a:r>
            <a:r>
              <a:rPr lang="en-US" altLang="zh-TW" dirty="0">
                <a:solidFill>
                  <a:srgbClr val="191B0E"/>
                </a:solidFill>
                <a:latin typeface="Times New Roman" panose="02020603050405020304" pitchFamily="18" charset="0"/>
                <a:ea typeface="微軟正黑體" panose="020B0604030504040204" pitchFamily="34" charset="-120"/>
                <a:cs typeface="Times New Roman" panose="02020603050405020304" pitchFamily="18" charset="0"/>
              </a:rPr>
              <a:t>(2/2)</a:t>
            </a:r>
            <a:endParaRPr kumimoji="0" lang="zh-TW" altLang="en-US" sz="4400" b="0" i="0" u="none" strike="noStrike" kern="1200" cap="none" spc="0" normalizeH="0" baseline="0" noProof="0" dirty="0">
              <a:ln>
                <a:noFill/>
              </a:ln>
              <a:solidFill>
                <a:srgbClr val="191B0E"/>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14426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微軟正黑體" panose="020B0604030504040204" pitchFamily="34" charset="-120"/>
                <a:ea typeface="微軟正黑體" panose="020B0604030504040204" pitchFamily="34" charset="-120"/>
              </a:rPr>
              <a:t>3.</a:t>
            </a:r>
            <a:r>
              <a:rPr lang="zh-TW" altLang="en-US" dirty="0">
                <a:solidFill>
                  <a:srgbClr val="191B0E"/>
                </a:solidFill>
                <a:latin typeface="微軟正黑體" panose="020B0604030504040204" pitchFamily="34" charset="-120"/>
                <a:ea typeface="微軟正黑體" panose="020B0604030504040204" pitchFamily="34" charset="-120"/>
              </a:rPr>
              <a:t>研究目的</a:t>
            </a:r>
            <a:br>
              <a:rPr kumimoji="0" lang="en-US" altLang="zh-TW"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rPr>
            </a:br>
            <a:endParaRPr kumimoji="0" lang="zh-TW" altLang="en-US"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endParaRPr>
          </a:p>
        </p:txBody>
      </p:sp>
      <p:sp>
        <p:nvSpPr>
          <p:cNvPr id="4" name="內容版面配置區 2">
            <a:extLst>
              <a:ext uri="{FF2B5EF4-FFF2-40B4-BE49-F238E27FC236}">
                <a16:creationId xmlns:a16="http://schemas.microsoft.com/office/drawing/2014/main" id="{37365932-89E2-4798-9215-4584DF59005A}"/>
              </a:ext>
            </a:extLst>
          </p:cNvPr>
          <p:cNvSpPr>
            <a:spLocks noGrp="1"/>
          </p:cNvSpPr>
          <p:nvPr>
            <p:ph idx="1"/>
          </p:nvPr>
        </p:nvSpPr>
        <p:spPr>
          <a:xfrm>
            <a:off x="838200" y="1825625"/>
            <a:ext cx="10515600" cy="4351338"/>
          </a:xfrm>
        </p:spPr>
        <p:txBody>
          <a:bodyPr>
            <a:normAutofit/>
          </a:bodyPr>
          <a:lstStyle/>
          <a:p>
            <a:r>
              <a:rPr lang="zh-TW" altLang="en-US" dirty="0">
                <a:latin typeface="微軟正黑體" panose="020B0604030504040204" pitchFamily="34" charset="-120"/>
                <a:ea typeface="微軟正黑體" panose="020B0604030504040204" pitchFamily="34" charset="-120"/>
              </a:rPr>
              <a:t>過去雖然在曲面的各方都已經研究過，但是還沒有對於整體的情形進行綜合的研究，因此</a:t>
            </a:r>
            <a:r>
              <a:rPr lang="zh-TW" altLang="en-US" dirty="0">
                <a:solidFill>
                  <a:srgbClr val="FF0000"/>
                </a:solidFill>
                <a:latin typeface="微軟正黑體" panose="020B0604030504040204" pitchFamily="34" charset="-120"/>
                <a:ea typeface="微軟正黑體" panose="020B0604030504040204" pitchFamily="34" charset="-120"/>
              </a:rPr>
              <a:t>需要將各方面整合</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研究調查</a:t>
            </a:r>
            <a:r>
              <a:rPr lang="zh-TW" altLang="en-US" u="sng" dirty="0">
                <a:latin typeface="微軟正黑體" panose="020B0604030504040204" pitchFamily="34" charset="-120"/>
                <a:ea typeface="微軟正黑體" panose="020B0604030504040204" pitchFamily="34" charset="-120"/>
              </a:rPr>
              <a:t>螢幕曲率</a:t>
            </a:r>
            <a:r>
              <a:rPr lang="zh-TW" altLang="en-US" dirty="0">
                <a:latin typeface="微軟正黑體" panose="020B0604030504040204" pitchFamily="34" charset="-120"/>
                <a:ea typeface="微軟正黑體" panose="020B0604030504040204" pitchFamily="34" charset="-120"/>
              </a:rPr>
              <a:t>和</a:t>
            </a:r>
            <a:r>
              <a:rPr lang="zh-TW" altLang="en-US" u="sng" dirty="0">
                <a:latin typeface="微軟正黑體" panose="020B0604030504040204" pitchFamily="34" charset="-120"/>
                <a:ea typeface="微軟正黑體" panose="020B0604030504040204" pitchFamily="34" charset="-120"/>
              </a:rPr>
              <a:t>任務持續時間</a:t>
            </a:r>
            <a:r>
              <a:rPr lang="zh-TW" altLang="en-US" dirty="0">
                <a:latin typeface="微軟正黑體" panose="020B0604030504040204" pitchFamily="34" charset="-120"/>
                <a:ea typeface="微軟正黑體" panose="020B0604030504040204" pitchFamily="34" charset="-120"/>
              </a:rPr>
              <a:t>對校正性表現、視覺不適、視覺疲勞、心理負荷和使用者滿意度的影響。</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5808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微軟正黑體" panose="020B0604030504040204" pitchFamily="34" charset="-120"/>
                <a:ea typeface="微軟正黑體" panose="020B0604030504040204" pitchFamily="34" charset="-120"/>
              </a:rPr>
              <a:t>4.</a:t>
            </a:r>
            <a:r>
              <a:rPr lang="zh-TW" altLang="en-US" dirty="0">
                <a:solidFill>
                  <a:srgbClr val="191B0E"/>
                </a:solidFill>
                <a:latin typeface="微軟正黑體" panose="020B0604030504040204" pitchFamily="34" charset="-120"/>
                <a:ea typeface="微軟正黑體" panose="020B0604030504040204" pitchFamily="34" charset="-120"/>
              </a:rPr>
              <a:t>方法</a:t>
            </a:r>
            <a:br>
              <a:rPr kumimoji="0" lang="en-US" altLang="zh-TW"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rPr>
            </a:br>
            <a:endParaRPr kumimoji="0" lang="zh-TW" altLang="en-US"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4281D484-22B6-45EF-9BF0-EB6783ABCF94}"/>
              </a:ext>
            </a:extLst>
          </p:cNvPr>
          <p:cNvSpPr>
            <a:spLocks noGrp="1"/>
          </p:cNvSpPr>
          <p:nvPr>
            <p:ph idx="1"/>
          </p:nvPr>
        </p:nvSpPr>
        <p:spPr>
          <a:xfrm>
            <a:off x="838200" y="1825625"/>
            <a:ext cx="10515600" cy="837188"/>
          </a:xfrm>
        </p:spPr>
        <p:txBody>
          <a:bodyPr>
            <a:normAutofit lnSpcReduction="10000"/>
          </a:bodyPr>
          <a:lstStyle/>
          <a:p>
            <a:r>
              <a:rPr lang="zh-TW" altLang="en-US" dirty="0">
                <a:latin typeface="微軟正黑體" panose="020B0604030504040204" pitchFamily="34" charset="-120"/>
                <a:ea typeface="微軟正黑體" panose="020B0604030504040204" pitchFamily="34" charset="-120"/>
              </a:rPr>
              <a:t>使用線上摘錄的文字進行校正實驗，並設計</a:t>
            </a:r>
            <a:r>
              <a:rPr lang="zh-TW" altLang="en-US" b="1" i="1" u="sng" dirty="0">
                <a:latin typeface="微軟正黑體" panose="020B0604030504040204" pitchFamily="34" charset="-120"/>
                <a:ea typeface="微軟正黑體" panose="020B0604030504040204" pitchFamily="34" charset="-120"/>
              </a:rPr>
              <a:t>正確版和錯誤版</a:t>
            </a:r>
            <a:r>
              <a:rPr lang="zh-TW" altLang="en-US" dirty="0">
                <a:latin typeface="微軟正黑體" panose="020B0604030504040204" pitchFamily="34" charset="-120"/>
                <a:ea typeface="微軟正黑體" panose="020B0604030504040204" pitchFamily="34" charset="-120"/>
              </a:rPr>
              <a:t>讓受試者修正，在實驗過程中收集相關數據用以判斷對依變項的影響。</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B2D616ED-FEEE-4EFC-95E0-C4449E279340}"/>
              </a:ext>
            </a:extLst>
          </p:cNvPr>
          <p:cNvSpPr txBox="1"/>
          <p:nvPr/>
        </p:nvSpPr>
        <p:spPr>
          <a:xfrm>
            <a:off x="838200" y="2786975"/>
            <a:ext cx="5104562" cy="2616101"/>
          </a:xfrm>
          <a:prstGeom prst="rect">
            <a:avLst/>
          </a:prstGeom>
          <a:noFill/>
        </p:spPr>
        <p:txBody>
          <a:bodyPr wrap="square" rtlCol="0">
            <a:spAutoFit/>
          </a:bodyPr>
          <a:lstStyle/>
          <a:p>
            <a:r>
              <a:rPr lang="zh-TW" altLang="en-US" sz="2000" i="1" dirty="0">
                <a:latin typeface="Times New Roman" panose="02020603050405020304" pitchFamily="18" charset="0"/>
                <a:cs typeface="Times New Roman" panose="02020603050405020304" pitchFamily="18" charset="0"/>
              </a:rPr>
              <a:t>自變項</a:t>
            </a:r>
            <a:r>
              <a:rPr lang="en-US" altLang="zh-TW" sz="2000" i="1"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螢幕曲率</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螢幕曲率是一個五級的受試者間變量（</a:t>
            </a:r>
            <a:r>
              <a:rPr lang="en-US" altLang="zh-TW" dirty="0">
                <a:latin typeface="Times New Roman" panose="02020603050405020304" pitchFamily="18" charset="0"/>
                <a:cs typeface="Times New Roman" panose="02020603050405020304" pitchFamily="18" charset="0"/>
              </a:rPr>
              <a:t>600R</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1140R</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2000R</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4000R </a:t>
            </a:r>
            <a:r>
              <a:rPr lang="zh-TW" altLang="en-US" dirty="0">
                <a:latin typeface="Times New Roman" panose="02020603050405020304" pitchFamily="18" charset="0"/>
                <a:cs typeface="Times New Roman" panose="02020603050405020304" pitchFamily="18" charset="0"/>
              </a:rPr>
              <a:t>和平坦）。</a:t>
            </a:r>
            <a:endParaRPr lang="en-US" altLang="zh-TW"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任務持續時間</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任務持續時間有</a:t>
            </a:r>
            <a:r>
              <a:rPr lang="en-US" altLang="zh-TW" dirty="0">
                <a:latin typeface="Times New Roman" panose="02020603050405020304" pitchFamily="18" charset="0"/>
                <a:cs typeface="Times New Roman" panose="02020603050405020304" pitchFamily="18" charset="0"/>
              </a:rPr>
              <a:t>5</a:t>
            </a:r>
            <a:r>
              <a:rPr lang="zh-TW" altLang="en-US" dirty="0">
                <a:latin typeface="Times New Roman" panose="02020603050405020304" pitchFamily="18" charset="0"/>
                <a:cs typeface="Times New Roman" panose="02020603050405020304" pitchFamily="18" charset="0"/>
              </a:rPr>
              <a:t>階段：</a:t>
            </a:r>
            <a:endParaRPr lang="en-US" altLang="zh-TW"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TD0</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0 </a:t>
            </a:r>
            <a:r>
              <a:rPr lang="zh-TW" altLang="en-US" dirty="0">
                <a:latin typeface="Times New Roman" panose="02020603050405020304" pitchFamily="18" charset="0"/>
                <a:cs typeface="Times New Roman" panose="02020603050405020304" pitchFamily="18" charset="0"/>
              </a:rPr>
              <a:t>分鐘）</a:t>
            </a:r>
            <a:endParaRPr lang="en-US" altLang="zh-TW"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TD1</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15 </a:t>
            </a:r>
            <a:r>
              <a:rPr lang="zh-TW" altLang="en-US" dirty="0">
                <a:latin typeface="Times New Roman" panose="02020603050405020304" pitchFamily="18" charset="0"/>
                <a:cs typeface="Times New Roman" panose="02020603050405020304" pitchFamily="18" charset="0"/>
              </a:rPr>
              <a:t>分鐘）</a:t>
            </a:r>
            <a:endParaRPr lang="en-US" altLang="zh-TW"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TD2</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30 </a:t>
            </a:r>
            <a:r>
              <a:rPr lang="zh-TW" altLang="en-US" dirty="0">
                <a:latin typeface="Times New Roman" panose="02020603050405020304" pitchFamily="18" charset="0"/>
                <a:cs typeface="Times New Roman" panose="02020603050405020304" pitchFamily="18" charset="0"/>
              </a:rPr>
              <a:t>分鐘）</a:t>
            </a:r>
            <a:endParaRPr lang="en-US" altLang="zh-TW"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TD3</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45 </a:t>
            </a:r>
            <a:r>
              <a:rPr lang="zh-TW" altLang="en-US" dirty="0">
                <a:latin typeface="Times New Roman" panose="02020603050405020304" pitchFamily="18" charset="0"/>
                <a:cs typeface="Times New Roman" panose="02020603050405020304" pitchFamily="18" charset="0"/>
              </a:rPr>
              <a:t>分鐘）</a:t>
            </a:r>
            <a:endParaRPr lang="en-US" altLang="zh-TW"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TD4</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60 </a:t>
            </a:r>
            <a:r>
              <a:rPr lang="zh-TW" altLang="en-US" dirty="0">
                <a:latin typeface="Times New Roman" panose="02020603050405020304" pitchFamily="18" charset="0"/>
                <a:cs typeface="Times New Roman" panose="02020603050405020304" pitchFamily="18" charset="0"/>
              </a:rPr>
              <a:t>分鐘）。</a:t>
            </a:r>
            <a:endParaRPr lang="en-US" altLang="zh-TW" dirty="0">
              <a:latin typeface="Times New Roman" panose="02020603050405020304" pitchFamily="18" charset="0"/>
              <a:cs typeface="Times New Roman" panose="02020603050405020304" pitchFamily="18" charset="0"/>
            </a:endParaRPr>
          </a:p>
        </p:txBody>
      </p:sp>
      <p:sp>
        <p:nvSpPr>
          <p:cNvPr id="12" name="文字方塊 11">
            <a:extLst>
              <a:ext uri="{FF2B5EF4-FFF2-40B4-BE49-F238E27FC236}">
                <a16:creationId xmlns:a16="http://schemas.microsoft.com/office/drawing/2014/main" id="{414E3DBF-CAC4-4C06-B560-8E4F05DF2A56}"/>
              </a:ext>
            </a:extLst>
          </p:cNvPr>
          <p:cNvSpPr txBox="1"/>
          <p:nvPr/>
        </p:nvSpPr>
        <p:spPr>
          <a:xfrm>
            <a:off x="6249238" y="2786974"/>
            <a:ext cx="5758542" cy="3170099"/>
          </a:xfrm>
          <a:prstGeom prst="rect">
            <a:avLst/>
          </a:prstGeom>
          <a:noFill/>
        </p:spPr>
        <p:txBody>
          <a:bodyPr wrap="square" rtlCol="0">
            <a:spAutoFit/>
          </a:bodyPr>
          <a:lstStyle/>
          <a:p>
            <a:r>
              <a:rPr lang="zh-TW" altLang="en-US" sz="2000" i="1" dirty="0">
                <a:latin typeface="Times New Roman" panose="02020603050405020304" pitchFamily="18" charset="0"/>
                <a:cs typeface="Times New Roman" panose="02020603050405020304" pitchFamily="18" charset="0"/>
              </a:rPr>
              <a:t>依變項</a:t>
            </a:r>
            <a:r>
              <a:rPr lang="en-US" altLang="zh-TW" sz="2000" i="1"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校正的速度</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Tr/15 </a:t>
            </a:r>
            <a:r>
              <a:rPr lang="zh-TW" altLang="en-US" dirty="0">
                <a:latin typeface="Times New Roman" panose="02020603050405020304" pitchFamily="18" charset="0"/>
                <a:cs typeface="Times New Roman" panose="02020603050405020304" pitchFamily="18" charset="0"/>
              </a:rPr>
              <a:t>分鐘（句法單詞閱讀</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分鐘）</a:t>
            </a:r>
            <a:endParaRPr lang="en-US" altLang="zh-TW"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校正的正確率</a:t>
            </a:r>
            <a:endParaRPr lang="en-US" altLang="zh-TW"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視覺不適</a:t>
            </a:r>
            <a:r>
              <a:rPr lang="en-US" altLang="zh-TW" dirty="0">
                <a:latin typeface="Times New Roman" panose="02020603050405020304" pitchFamily="18" charset="0"/>
                <a:cs typeface="Times New Roman" panose="02020603050405020304" pitchFamily="18" charset="0"/>
              </a:rPr>
              <a:t>(VAS):</a:t>
            </a:r>
            <a:r>
              <a:rPr lang="zh-TW" altLang="en-US" dirty="0">
                <a:latin typeface="Times New Roman" panose="02020603050405020304" pitchFamily="18" charset="0"/>
                <a:cs typeface="Times New Roman" panose="02020603050405020304" pitchFamily="18" charset="0"/>
              </a:rPr>
              <a:t>值在 </a:t>
            </a:r>
            <a:r>
              <a:rPr lang="en-US" altLang="zh-TW" dirty="0">
                <a:latin typeface="Times New Roman" panose="02020603050405020304" pitchFamily="18" charset="0"/>
                <a:cs typeface="Times New Roman" panose="02020603050405020304" pitchFamily="18" charset="0"/>
              </a:rPr>
              <a:t>0 </a:t>
            </a:r>
            <a:r>
              <a:rPr lang="zh-TW" altLang="en-US" dirty="0">
                <a:latin typeface="Times New Roman" panose="02020603050405020304" pitchFamily="18" charset="0"/>
                <a:cs typeface="Times New Roman" panose="02020603050405020304" pitchFamily="18" charset="0"/>
              </a:rPr>
              <a:t>到 </a:t>
            </a:r>
            <a:r>
              <a:rPr lang="en-US" altLang="zh-TW" dirty="0">
                <a:latin typeface="Times New Roman" panose="02020603050405020304" pitchFamily="18" charset="0"/>
                <a:cs typeface="Times New Roman" panose="02020603050405020304" pitchFamily="18" charset="0"/>
              </a:rPr>
              <a:t>100 </a:t>
            </a:r>
            <a:r>
              <a:rPr lang="zh-TW" altLang="en-US" dirty="0">
                <a:latin typeface="Times New Roman" panose="02020603050405020304" pitchFamily="18" charset="0"/>
                <a:cs typeface="Times New Roman" panose="02020603050405020304" pitchFamily="18" charset="0"/>
              </a:rPr>
              <a:t>之間</a:t>
            </a:r>
            <a:endParaRPr lang="en-US" altLang="zh-TW"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視覺疲勞 </a:t>
            </a:r>
            <a:r>
              <a:rPr lang="en-US" altLang="zh-TW" dirty="0">
                <a:latin typeface="Times New Roman" panose="02020603050405020304" pitchFamily="18" charset="0"/>
                <a:cs typeface="Times New Roman" panose="02020603050405020304" pitchFamily="18" charset="0"/>
              </a:rPr>
              <a:t>(ECQ):9 </a:t>
            </a:r>
            <a:r>
              <a:rPr lang="zh-TW" altLang="en-US" dirty="0">
                <a:latin typeface="Times New Roman" panose="02020603050405020304" pitchFamily="18" charset="0"/>
                <a:cs typeface="Times New Roman" panose="02020603050405020304" pitchFamily="18" charset="0"/>
              </a:rPr>
              <a:t>項每項得分範圍為 </a:t>
            </a:r>
            <a:r>
              <a:rPr lang="en-US" altLang="zh-TW" dirty="0">
                <a:latin typeface="Times New Roman" panose="02020603050405020304" pitchFamily="18" charset="0"/>
                <a:cs typeface="Times New Roman" panose="02020603050405020304" pitchFamily="18" charset="0"/>
              </a:rPr>
              <a:t>0 </a:t>
            </a:r>
            <a:r>
              <a:rPr lang="zh-TW" altLang="en-US" dirty="0">
                <a:latin typeface="Times New Roman" panose="02020603050405020304" pitchFamily="18" charset="0"/>
                <a:cs typeface="Times New Roman" panose="02020603050405020304" pitchFamily="18" charset="0"/>
              </a:rPr>
              <a:t>到 </a:t>
            </a:r>
            <a:r>
              <a:rPr lang="en-US" altLang="zh-TW" dirty="0">
                <a:latin typeface="Times New Roman" panose="02020603050405020304" pitchFamily="18" charset="0"/>
                <a:cs typeface="Times New Roman" panose="02020603050405020304" pitchFamily="18" charset="0"/>
              </a:rPr>
              <a:t>6</a:t>
            </a:r>
          </a:p>
          <a:p>
            <a:pPr marL="742950" lvl="1" indent="-2857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臨界融合頻率</a:t>
            </a:r>
            <a:r>
              <a:rPr lang="en-US" altLang="zh-TW" dirty="0">
                <a:latin typeface="Times New Roman" panose="02020603050405020304" pitchFamily="18" charset="0"/>
                <a:cs typeface="Times New Roman" panose="02020603050405020304" pitchFamily="18" charset="0"/>
              </a:rPr>
              <a:t>(CFF)</a:t>
            </a:r>
          </a:p>
          <a:p>
            <a:pPr marL="742950" lvl="1" indent="-2857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眨眼持續時間</a:t>
            </a:r>
            <a:endParaRPr lang="en-US" altLang="zh-TW"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眨眼頻率</a:t>
            </a:r>
            <a:endParaRPr lang="en-US" altLang="zh-TW"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瞳孔直徑（眼睛*</a:t>
            </a:r>
            <a:r>
              <a:rPr lang="en-US" altLang="zh-TW" dirty="0">
                <a:latin typeface="Times New Roman" panose="02020603050405020304" pitchFamily="18" charset="0"/>
                <a:cs typeface="Times New Roman" panose="02020603050405020304" pitchFamily="18" charset="0"/>
              </a:rPr>
              <a:t>2</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心理負荷 </a:t>
            </a:r>
            <a:r>
              <a:rPr lang="en-US" altLang="zh-TW" dirty="0">
                <a:latin typeface="Times New Roman" panose="02020603050405020304" pitchFamily="18" charset="0"/>
                <a:cs typeface="Times New Roman" panose="02020603050405020304" pitchFamily="18" charset="0"/>
              </a:rPr>
              <a:t>(NASA-TLX) </a:t>
            </a:r>
          </a:p>
          <a:p>
            <a:pPr marL="742950" lvl="1" indent="-285750">
              <a:buFont typeface="Arial" panose="020B0604020202020204" pitchFamily="34" charset="0"/>
              <a:buChar char="•"/>
            </a:pPr>
            <a:r>
              <a:rPr lang="zh-TW" altLang="en-US" dirty="0">
                <a:latin typeface="Times New Roman" panose="02020603050405020304" pitchFamily="18" charset="0"/>
                <a:cs typeface="Times New Roman" panose="02020603050405020304" pitchFamily="18" charset="0"/>
              </a:rPr>
              <a:t>使用者滿意度</a:t>
            </a:r>
          </a:p>
        </p:txBody>
      </p:sp>
    </p:spTree>
    <p:extLst>
      <p:ext uri="{BB962C8B-B14F-4D97-AF65-F5344CB8AC3E}">
        <p14:creationId xmlns:p14="http://schemas.microsoft.com/office/powerpoint/2010/main" val="37064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微軟正黑體" panose="020B0604030504040204" pitchFamily="34" charset="-120"/>
                <a:ea typeface="微軟正黑體" panose="020B0604030504040204" pitchFamily="34" charset="-120"/>
              </a:rPr>
              <a:t>4-1 </a:t>
            </a:r>
            <a:r>
              <a:rPr lang="zh-TW" altLang="en-US" dirty="0">
                <a:solidFill>
                  <a:srgbClr val="191B0E"/>
                </a:solidFill>
                <a:latin typeface="微軟正黑體" panose="020B0604030504040204" pitchFamily="34" charset="-120"/>
                <a:ea typeface="微軟正黑體" panose="020B0604030504040204" pitchFamily="34" charset="-120"/>
              </a:rPr>
              <a:t>受測者</a:t>
            </a:r>
            <a:br>
              <a:rPr kumimoji="0" lang="en-US" altLang="zh-TW"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rPr>
            </a:br>
            <a:endParaRPr kumimoji="0" lang="zh-TW" altLang="en-US" sz="4400" b="0" i="0" u="none" strike="noStrike" kern="1200" cap="none" spc="0" normalizeH="0" baseline="0" noProof="0" dirty="0">
              <a:ln>
                <a:noFill/>
              </a:ln>
              <a:solidFill>
                <a:srgbClr val="191B0E"/>
              </a:solidFill>
              <a:effectLst/>
              <a:uLnTx/>
              <a:uFillTx/>
              <a:latin typeface="微軟正黑體" panose="020B0604030504040204" pitchFamily="34" charset="-120"/>
              <a:ea typeface="微軟正黑體" panose="020B0604030504040204" pitchFamily="34" charset="-120"/>
            </a:endParaRPr>
          </a:p>
        </p:txBody>
      </p:sp>
      <p:sp>
        <p:nvSpPr>
          <p:cNvPr id="4" name="內容版面配置區 2">
            <a:extLst>
              <a:ext uri="{FF2B5EF4-FFF2-40B4-BE49-F238E27FC236}">
                <a16:creationId xmlns:a16="http://schemas.microsoft.com/office/drawing/2014/main" id="{BD01559B-CC3B-4EB3-8605-AEA672147C0B}"/>
              </a:ext>
            </a:extLst>
          </p:cNvPr>
          <p:cNvSpPr>
            <a:spLocks noGrp="1"/>
          </p:cNvSpPr>
          <p:nvPr>
            <p:ph idx="1"/>
          </p:nvPr>
        </p:nvSpPr>
        <p:spPr>
          <a:xfrm>
            <a:off x="838200" y="1825625"/>
            <a:ext cx="10515600" cy="4351338"/>
          </a:xfrm>
        </p:spPr>
        <p:txBody>
          <a:bodyPr/>
          <a:lstStyle/>
          <a:p>
            <a:r>
              <a:rPr lang="zh-TW" altLang="en-US" dirty="0"/>
              <a:t>五十名大學生，平均年齡為</a:t>
            </a:r>
            <a:r>
              <a:rPr lang="en-US" altLang="zh-TW" dirty="0"/>
              <a:t>22.3(SD=1.6)</a:t>
            </a:r>
            <a:r>
              <a:rPr lang="zh-TW" altLang="en-US" dirty="0"/>
              <a:t>：</a:t>
            </a:r>
            <a:r>
              <a:rPr lang="en-US" altLang="zh-TW" dirty="0"/>
              <a:t>17</a:t>
            </a:r>
            <a:r>
              <a:rPr lang="zh-TW" altLang="en-US" dirty="0"/>
              <a:t>名男性平均年齡為</a:t>
            </a:r>
            <a:r>
              <a:rPr lang="en-US" altLang="zh-TW" dirty="0"/>
              <a:t>22.1 (SD=1.8)</a:t>
            </a:r>
            <a:r>
              <a:rPr lang="zh-TW" altLang="en-US" dirty="0"/>
              <a:t> 和</a:t>
            </a:r>
            <a:r>
              <a:rPr lang="en-US" altLang="zh-TW" dirty="0"/>
              <a:t>33</a:t>
            </a:r>
            <a:r>
              <a:rPr lang="zh-TW" altLang="en-US" dirty="0"/>
              <a:t>名女性平均年齡為</a:t>
            </a:r>
            <a:r>
              <a:rPr lang="en-US" altLang="zh-TW" dirty="0"/>
              <a:t>22.5(SD=1.6)</a:t>
            </a:r>
            <a:r>
              <a:rPr lang="zh-TW" altLang="en-US" dirty="0"/>
              <a:t>。</a:t>
            </a:r>
            <a:endParaRPr lang="en-US" altLang="zh-TW" dirty="0"/>
          </a:p>
          <a:p>
            <a:r>
              <a:rPr lang="zh-TW" altLang="en-US" dirty="0"/>
              <a:t>左眼和右眼的平均視力</a:t>
            </a:r>
            <a:r>
              <a:rPr lang="en-US" altLang="zh-TW" dirty="0"/>
              <a:t>(Snellen </a:t>
            </a:r>
            <a:r>
              <a:rPr lang="zh-TW" altLang="en-US" dirty="0"/>
              <a:t>分數</a:t>
            </a:r>
            <a:r>
              <a:rPr lang="en-US" altLang="zh-TW" dirty="0"/>
              <a:t>:SD)</a:t>
            </a:r>
            <a:endParaRPr lang="zh-TW" altLang="en-US" dirty="0"/>
          </a:p>
        </p:txBody>
      </p:sp>
      <p:pic>
        <p:nvPicPr>
          <p:cNvPr id="5" name="圖片 4">
            <a:extLst>
              <a:ext uri="{FF2B5EF4-FFF2-40B4-BE49-F238E27FC236}">
                <a16:creationId xmlns:a16="http://schemas.microsoft.com/office/drawing/2014/main" id="{D77F31B9-B0EA-4865-94F2-BC690EB26FE0}"/>
              </a:ext>
            </a:extLst>
          </p:cNvPr>
          <p:cNvPicPr>
            <a:picLocks noChangeAspect="1"/>
          </p:cNvPicPr>
          <p:nvPr/>
        </p:nvPicPr>
        <p:blipFill>
          <a:blip r:embed="rId4"/>
          <a:stretch>
            <a:fillRect/>
          </a:stretch>
        </p:blipFill>
        <p:spPr>
          <a:xfrm>
            <a:off x="4074695" y="3168361"/>
            <a:ext cx="8117305" cy="1665865"/>
          </a:xfrm>
          <a:prstGeom prst="rect">
            <a:avLst/>
          </a:prstGeom>
        </p:spPr>
      </p:pic>
      <p:sp>
        <p:nvSpPr>
          <p:cNvPr id="6" name="矩形 5">
            <a:extLst>
              <a:ext uri="{FF2B5EF4-FFF2-40B4-BE49-F238E27FC236}">
                <a16:creationId xmlns:a16="http://schemas.microsoft.com/office/drawing/2014/main" id="{98181BF8-2BCD-4F32-AE13-55E28F208F78}"/>
              </a:ext>
            </a:extLst>
          </p:cNvPr>
          <p:cNvSpPr/>
          <p:nvPr/>
        </p:nvSpPr>
        <p:spPr>
          <a:xfrm>
            <a:off x="4368605" y="5196783"/>
            <a:ext cx="2719014" cy="369332"/>
          </a:xfrm>
          <a:prstGeom prst="rect">
            <a:avLst/>
          </a:prstGeom>
        </p:spPr>
        <p:txBody>
          <a:bodyPr wrap="none">
            <a:spAutoFit/>
          </a:bodyPr>
          <a:lstStyle/>
          <a:p>
            <a:r>
              <a:rPr lang="en-US" altLang="zh-TW" dirty="0"/>
              <a:t>a=</a:t>
            </a:r>
            <a:r>
              <a:rPr lang="zh-TW" altLang="en-US" dirty="0"/>
              <a:t>沒有眨眼數據的人數。</a:t>
            </a:r>
          </a:p>
        </p:txBody>
      </p:sp>
      <p:sp>
        <p:nvSpPr>
          <p:cNvPr id="7" name="矩形 6">
            <a:extLst>
              <a:ext uri="{FF2B5EF4-FFF2-40B4-BE49-F238E27FC236}">
                <a16:creationId xmlns:a16="http://schemas.microsoft.com/office/drawing/2014/main" id="{F739128E-9BC1-4044-AB45-05AD655FFCDF}"/>
              </a:ext>
            </a:extLst>
          </p:cNvPr>
          <p:cNvSpPr/>
          <p:nvPr/>
        </p:nvSpPr>
        <p:spPr>
          <a:xfrm>
            <a:off x="4368605" y="5580010"/>
            <a:ext cx="3191899" cy="369332"/>
          </a:xfrm>
          <a:prstGeom prst="rect">
            <a:avLst/>
          </a:prstGeom>
        </p:spPr>
        <p:txBody>
          <a:bodyPr wrap="none">
            <a:spAutoFit/>
          </a:bodyPr>
          <a:lstStyle/>
          <a:p>
            <a:r>
              <a:rPr lang="en-US" altLang="zh-TW" dirty="0"/>
              <a:t>b=</a:t>
            </a:r>
            <a:r>
              <a:rPr lang="zh-TW" altLang="en-US" dirty="0"/>
              <a:t>沒有瞳孔直徑數據的人數。</a:t>
            </a:r>
          </a:p>
        </p:txBody>
      </p:sp>
      <p:sp>
        <p:nvSpPr>
          <p:cNvPr id="9" name="矩形 8">
            <a:extLst>
              <a:ext uri="{FF2B5EF4-FFF2-40B4-BE49-F238E27FC236}">
                <a16:creationId xmlns:a16="http://schemas.microsoft.com/office/drawing/2014/main" id="{7BA6E039-0EC4-4F96-9AE2-4F91CD75C65E}"/>
              </a:ext>
            </a:extLst>
          </p:cNvPr>
          <p:cNvSpPr/>
          <p:nvPr/>
        </p:nvSpPr>
        <p:spPr>
          <a:xfrm>
            <a:off x="4368605" y="4599831"/>
            <a:ext cx="877163" cy="369332"/>
          </a:xfrm>
          <a:prstGeom prst="rect">
            <a:avLst/>
          </a:prstGeom>
        </p:spPr>
        <p:txBody>
          <a:bodyPr wrap="none">
            <a:spAutoFit/>
          </a:bodyPr>
          <a:lstStyle/>
          <a:p>
            <a:pPr fontAlgn="base"/>
            <a:r>
              <a:rPr lang="zh-TW" altLang="en-US" b="0" i="0" dirty="0">
                <a:solidFill>
                  <a:srgbClr val="222222"/>
                </a:solidFill>
                <a:effectLst/>
                <a:latin typeface="Microsoft JhengHei" panose="020B0604030504040204" pitchFamily="34" charset="-120"/>
                <a:ea typeface="Microsoft JhengHei" panose="020B0604030504040204" pitchFamily="34" charset="-120"/>
              </a:rPr>
              <a:t>視敏度</a:t>
            </a:r>
          </a:p>
        </p:txBody>
      </p:sp>
      <p:sp>
        <p:nvSpPr>
          <p:cNvPr id="10" name="文字方塊 9">
            <a:extLst>
              <a:ext uri="{FF2B5EF4-FFF2-40B4-BE49-F238E27FC236}">
                <a16:creationId xmlns:a16="http://schemas.microsoft.com/office/drawing/2014/main" id="{62E1FF05-1947-47C0-9764-2A0346869915}"/>
              </a:ext>
            </a:extLst>
          </p:cNvPr>
          <p:cNvSpPr txBox="1"/>
          <p:nvPr/>
        </p:nvSpPr>
        <p:spPr>
          <a:xfrm>
            <a:off x="713542" y="3561347"/>
            <a:ext cx="3436427" cy="2554545"/>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標準為</a:t>
            </a:r>
            <a:r>
              <a:rPr lang="en-US" altLang="zh-TW" sz="2000" dirty="0">
                <a:latin typeface="標楷體" panose="03000509000000000000" pitchFamily="65" charset="-120"/>
                <a:ea typeface="標楷體" panose="03000509000000000000" pitchFamily="65" charset="-120"/>
              </a:rPr>
              <a:t>:</a:t>
            </a:r>
          </a:p>
          <a:p>
            <a:pPr marL="285750" indent="-285750">
              <a:buFont typeface="Arial" panose="020B0604020202020204" pitchFamily="34" charset="0"/>
              <a:buChar char="•"/>
            </a:pPr>
            <a:r>
              <a:rPr lang="zh-TW" altLang="en-US" sz="2000" dirty="0">
                <a:latin typeface="標楷體" panose="03000509000000000000" pitchFamily="65" charset="-120"/>
                <a:ea typeface="標楷體" panose="03000509000000000000" pitchFamily="65" charset="-120"/>
              </a:rPr>
              <a:t>不戴眼鏡</a:t>
            </a:r>
            <a:endParaRPr lang="en-US" altLang="zh-TW" sz="2000"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2000" dirty="0">
                <a:latin typeface="標楷體" panose="03000509000000000000" pitchFamily="65" charset="-120"/>
                <a:ea typeface="標楷體" panose="03000509000000000000" pitchFamily="65" charset="-120"/>
              </a:rPr>
              <a:t>根據 </a:t>
            </a:r>
            <a:r>
              <a:rPr lang="en-US" altLang="zh-TW" sz="2000" dirty="0">
                <a:latin typeface="標楷體" panose="03000509000000000000" pitchFamily="65" charset="-120"/>
                <a:ea typeface="標楷體" panose="03000509000000000000" pitchFamily="65" charset="-120"/>
              </a:rPr>
              <a:t>Han Chun Suk </a:t>
            </a:r>
            <a:r>
              <a:rPr lang="zh-TW" altLang="en-US" sz="2000" dirty="0">
                <a:latin typeface="標楷體" panose="03000509000000000000" pitchFamily="65" charset="-120"/>
                <a:ea typeface="標楷體" panose="03000509000000000000" pitchFamily="65" charset="-120"/>
              </a:rPr>
              <a:t>測試雙眼正常或矯正視力≥</a:t>
            </a:r>
            <a:r>
              <a:rPr lang="en-US" altLang="zh-TW" sz="2000" dirty="0">
                <a:latin typeface="標楷體" panose="03000509000000000000" pitchFamily="65" charset="-120"/>
                <a:ea typeface="標楷體" panose="03000509000000000000" pitchFamily="65" charset="-120"/>
              </a:rPr>
              <a:t>0.8(Kee</a:t>
            </a: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et</a:t>
            </a: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al., 2006)</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2000" dirty="0">
                <a:latin typeface="標楷體" panose="03000509000000000000" pitchFamily="65" charset="-120"/>
                <a:ea typeface="標楷體" panose="03000509000000000000" pitchFamily="65" charset="-120"/>
              </a:rPr>
              <a:t>根據 </a:t>
            </a:r>
            <a:r>
              <a:rPr lang="en-US" altLang="zh-TW" sz="2000" dirty="0">
                <a:latin typeface="標楷體" panose="03000509000000000000" pitchFamily="65" charset="-120"/>
                <a:ea typeface="標楷體" panose="03000509000000000000" pitchFamily="65" charset="-120"/>
              </a:rPr>
              <a:t>Ishihara </a:t>
            </a:r>
            <a:r>
              <a:rPr lang="zh-TW" altLang="en-US" sz="2000" dirty="0">
                <a:latin typeface="標楷體" panose="03000509000000000000" pitchFamily="65" charset="-120"/>
                <a:ea typeface="標楷體" panose="03000509000000000000" pitchFamily="65" charset="-120"/>
              </a:rPr>
              <a:t>測驗</a:t>
            </a:r>
            <a:r>
              <a:rPr lang="en-US" altLang="zh-TW" sz="2000" dirty="0">
                <a:latin typeface="標楷體" panose="03000509000000000000" pitchFamily="65" charset="-120"/>
                <a:ea typeface="標楷體" panose="03000509000000000000" pitchFamily="65" charset="-120"/>
              </a:rPr>
              <a:t>(Ishihara,1960)</a:t>
            </a:r>
            <a:r>
              <a:rPr lang="zh-TW" altLang="en-US" sz="2000" dirty="0">
                <a:latin typeface="標楷體" panose="03000509000000000000" pitchFamily="65" charset="-120"/>
                <a:ea typeface="標楷體" panose="03000509000000000000" pitchFamily="65" charset="-120"/>
              </a:rPr>
              <a:t>判斷非色盲。</a:t>
            </a:r>
          </a:p>
        </p:txBody>
      </p:sp>
    </p:spTree>
    <p:extLst>
      <p:ext uri="{BB962C8B-B14F-4D97-AF65-F5344CB8AC3E}">
        <p14:creationId xmlns:p14="http://schemas.microsoft.com/office/powerpoint/2010/main" val="2261042169"/>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753</TotalTime>
  <Words>2480</Words>
  <Application>Microsoft Office PowerPoint</Application>
  <PresentationFormat>寬螢幕</PresentationFormat>
  <Paragraphs>193</Paragraphs>
  <Slides>21</Slides>
  <Notes>13</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21</vt:i4>
      </vt:variant>
    </vt:vector>
  </HeadingPairs>
  <TitlesOfParts>
    <vt:vector size="30" baseType="lpstr">
      <vt:lpstr>微軟正黑體</vt:lpstr>
      <vt:lpstr>微軟正黑體</vt:lpstr>
      <vt:lpstr>新細明體</vt:lpstr>
      <vt:lpstr>標楷體</vt:lpstr>
      <vt:lpstr>Arial</vt:lpstr>
      <vt:lpstr>Calibri</vt:lpstr>
      <vt:lpstr>Calibri Light</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任務持續時間效果</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user</cp:lastModifiedBy>
  <cp:revision>169</cp:revision>
  <dcterms:created xsi:type="dcterms:W3CDTF">2019-02-23T02:26:51Z</dcterms:created>
  <dcterms:modified xsi:type="dcterms:W3CDTF">2021-12-27T05:06:59Z</dcterms:modified>
</cp:coreProperties>
</file>